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68" r:id="rId3"/>
    <p:sldId id="594" r:id="rId4"/>
    <p:sldId id="603" r:id="rId5"/>
    <p:sldId id="606" r:id="rId6"/>
    <p:sldId id="556" r:id="rId7"/>
    <p:sldId id="589" r:id="rId8"/>
    <p:sldId id="261" r:id="rId9"/>
    <p:sldId id="610" r:id="rId10"/>
    <p:sldId id="607" r:id="rId11"/>
    <p:sldId id="611" r:id="rId12"/>
    <p:sldId id="608" r:id="rId13"/>
    <p:sldId id="609" r:id="rId14"/>
    <p:sldId id="602" r:id="rId15"/>
    <p:sldId id="597" r:id="rId16"/>
    <p:sldId id="599" r:id="rId17"/>
    <p:sldId id="600" r:id="rId18"/>
    <p:sldId id="605" r:id="rId19"/>
    <p:sldId id="604" r:id="rId20"/>
    <p:sldId id="570" r:id="rId21"/>
    <p:sldId id="57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CF0F85-164B-AB89-8671-5A339A31204F}" name="Sally Schwalm" initials="SS" userId="S::Sally.Schwalm@nationalhighways.co.uk::6a5c5ada-9be5-4428-a054-0b5a71512b4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2874" autoAdjust="0"/>
  </p:normalViewPr>
  <p:slideViewPr>
    <p:cSldViewPr snapToGrid="0">
      <p:cViewPr varScale="1">
        <p:scale>
          <a:sx n="64" d="100"/>
          <a:sy n="64" d="100"/>
        </p:scale>
        <p:origin x="748" y="3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FDE5BA-F6F7-4936-B708-8929F1B7CC49}" type="datetimeFigureOut">
              <a:rPr lang="en-GB" smtClean="0"/>
              <a:t>09/06/2025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6F46D9-2AA4-4FCA-9713-DF3BB83C1D2C}" type="slidenum">
              <a:rPr lang="en-GB" smtClean="0"/>
              <a:t>‹#›</a:t>
            </a:fld>
            <a:endParaRPr lang="en-GB"/>
          </a:p>
        </p:txBody>
      </p:sp>
    </p:spTree>
    <p:extLst>
      <p:ext uri="{BB962C8B-B14F-4D97-AF65-F5344CB8AC3E}">
        <p14:creationId xmlns:p14="http://schemas.microsoft.com/office/powerpoint/2010/main" val="3838873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C6F46D9-2AA4-4FCA-9713-DF3BB83C1D2C}" type="slidenum">
              <a:rPr lang="en-GB" smtClean="0"/>
              <a:t>1</a:t>
            </a:fld>
            <a:endParaRPr lang="en-GB"/>
          </a:p>
        </p:txBody>
      </p:sp>
    </p:spTree>
    <p:extLst>
      <p:ext uri="{BB962C8B-B14F-4D97-AF65-F5344CB8AC3E}">
        <p14:creationId xmlns:p14="http://schemas.microsoft.com/office/powerpoint/2010/main" val="2948233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44B73D-144E-4479-B300-F3AE3BB680C9}" type="slidenum">
              <a:rPr lang="en-GB" smtClean="0"/>
              <a:t>19</a:t>
            </a:fld>
            <a:endParaRPr lang="en-GB"/>
          </a:p>
        </p:txBody>
      </p:sp>
    </p:spTree>
    <p:extLst>
      <p:ext uri="{BB962C8B-B14F-4D97-AF65-F5344CB8AC3E}">
        <p14:creationId xmlns:p14="http://schemas.microsoft.com/office/powerpoint/2010/main" val="1627550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D8C6-D252-CA59-6BFE-24EF97FC97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ADB203D-C46B-C999-8EDD-E263EC9DEA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3A7C3ED-72CE-607B-C0BB-7F765F38B395}"/>
              </a:ext>
            </a:extLst>
          </p:cNvPr>
          <p:cNvSpPr>
            <a:spLocks noGrp="1"/>
          </p:cNvSpPr>
          <p:nvPr>
            <p:ph type="dt" sz="half" idx="10"/>
          </p:nvPr>
        </p:nvSpPr>
        <p:spPr/>
        <p:txBody>
          <a:bodyPr/>
          <a:lstStyle/>
          <a:p>
            <a:fld id="{7F9AB573-4968-4CA8-B897-BF64D0C87686}" type="datetimeFigureOut">
              <a:rPr lang="en-GB" smtClean="0"/>
              <a:t>09/06/2025</a:t>
            </a:fld>
            <a:endParaRPr lang="en-GB"/>
          </a:p>
        </p:txBody>
      </p:sp>
      <p:sp>
        <p:nvSpPr>
          <p:cNvPr id="5" name="Footer Placeholder 4">
            <a:extLst>
              <a:ext uri="{FF2B5EF4-FFF2-40B4-BE49-F238E27FC236}">
                <a16:creationId xmlns:a16="http://schemas.microsoft.com/office/drawing/2014/main" id="{82EDFA51-487E-3A7D-3E45-91AA627422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9EDD78-1CD3-95FE-8D29-D8D05EE0077F}"/>
              </a:ext>
            </a:extLst>
          </p:cNvPr>
          <p:cNvSpPr>
            <a:spLocks noGrp="1"/>
          </p:cNvSpPr>
          <p:nvPr>
            <p:ph type="sldNum" sz="quarter" idx="12"/>
          </p:nvPr>
        </p:nvSpPr>
        <p:spPr/>
        <p:txBody>
          <a:bodyPr/>
          <a:lstStyle/>
          <a:p>
            <a:fld id="{01960C40-34B3-4882-AC6B-28D4195F43BF}" type="slidenum">
              <a:rPr lang="en-GB" smtClean="0"/>
              <a:t>‹#›</a:t>
            </a:fld>
            <a:endParaRPr lang="en-GB"/>
          </a:p>
        </p:txBody>
      </p:sp>
    </p:spTree>
    <p:extLst>
      <p:ext uri="{BB962C8B-B14F-4D97-AF65-F5344CB8AC3E}">
        <p14:creationId xmlns:p14="http://schemas.microsoft.com/office/powerpoint/2010/main" val="280511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22BD-4B14-57BB-A087-21477E7EEB2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1A63BF2-3E2D-D367-7BC2-1767119E6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1E129D-DB0F-D35B-DA7C-2B40244FB3C2}"/>
              </a:ext>
            </a:extLst>
          </p:cNvPr>
          <p:cNvSpPr>
            <a:spLocks noGrp="1"/>
          </p:cNvSpPr>
          <p:nvPr>
            <p:ph type="dt" sz="half" idx="10"/>
          </p:nvPr>
        </p:nvSpPr>
        <p:spPr/>
        <p:txBody>
          <a:bodyPr/>
          <a:lstStyle/>
          <a:p>
            <a:fld id="{7F9AB573-4968-4CA8-B897-BF64D0C87686}" type="datetimeFigureOut">
              <a:rPr lang="en-GB" smtClean="0"/>
              <a:t>09/06/2025</a:t>
            </a:fld>
            <a:endParaRPr lang="en-GB"/>
          </a:p>
        </p:txBody>
      </p:sp>
      <p:sp>
        <p:nvSpPr>
          <p:cNvPr id="5" name="Footer Placeholder 4">
            <a:extLst>
              <a:ext uri="{FF2B5EF4-FFF2-40B4-BE49-F238E27FC236}">
                <a16:creationId xmlns:a16="http://schemas.microsoft.com/office/drawing/2014/main" id="{7ED00767-D082-E996-B0BC-82EDEF4740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074714-E51B-401E-FDCF-09059EACA7C6}"/>
              </a:ext>
            </a:extLst>
          </p:cNvPr>
          <p:cNvSpPr>
            <a:spLocks noGrp="1"/>
          </p:cNvSpPr>
          <p:nvPr>
            <p:ph type="sldNum" sz="quarter" idx="12"/>
          </p:nvPr>
        </p:nvSpPr>
        <p:spPr/>
        <p:txBody>
          <a:bodyPr/>
          <a:lstStyle/>
          <a:p>
            <a:fld id="{01960C40-34B3-4882-AC6B-28D4195F43BF}" type="slidenum">
              <a:rPr lang="en-GB" smtClean="0"/>
              <a:t>‹#›</a:t>
            </a:fld>
            <a:endParaRPr lang="en-GB"/>
          </a:p>
        </p:txBody>
      </p:sp>
    </p:spTree>
    <p:extLst>
      <p:ext uri="{BB962C8B-B14F-4D97-AF65-F5344CB8AC3E}">
        <p14:creationId xmlns:p14="http://schemas.microsoft.com/office/powerpoint/2010/main" val="2349601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2067E7-4FE0-089F-C04E-E81224F613C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B83A4A-8DF7-559C-607E-798FC8F14B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5B0CEC-ACA8-35DD-A1E4-52B7CB3CAD7F}"/>
              </a:ext>
            </a:extLst>
          </p:cNvPr>
          <p:cNvSpPr>
            <a:spLocks noGrp="1"/>
          </p:cNvSpPr>
          <p:nvPr>
            <p:ph type="dt" sz="half" idx="10"/>
          </p:nvPr>
        </p:nvSpPr>
        <p:spPr/>
        <p:txBody>
          <a:bodyPr/>
          <a:lstStyle/>
          <a:p>
            <a:fld id="{7F9AB573-4968-4CA8-B897-BF64D0C87686}" type="datetimeFigureOut">
              <a:rPr lang="en-GB" smtClean="0"/>
              <a:t>09/06/2025</a:t>
            </a:fld>
            <a:endParaRPr lang="en-GB"/>
          </a:p>
        </p:txBody>
      </p:sp>
      <p:sp>
        <p:nvSpPr>
          <p:cNvPr id="5" name="Footer Placeholder 4">
            <a:extLst>
              <a:ext uri="{FF2B5EF4-FFF2-40B4-BE49-F238E27FC236}">
                <a16:creationId xmlns:a16="http://schemas.microsoft.com/office/drawing/2014/main" id="{5D2DCF0C-0E73-27B7-C96D-3A1FE26FF5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D4B49D-12B0-43C4-D838-051609D5EF73}"/>
              </a:ext>
            </a:extLst>
          </p:cNvPr>
          <p:cNvSpPr>
            <a:spLocks noGrp="1"/>
          </p:cNvSpPr>
          <p:nvPr>
            <p:ph type="sldNum" sz="quarter" idx="12"/>
          </p:nvPr>
        </p:nvSpPr>
        <p:spPr/>
        <p:txBody>
          <a:bodyPr/>
          <a:lstStyle/>
          <a:p>
            <a:fld id="{01960C40-34B3-4882-AC6B-28D4195F43BF}" type="slidenum">
              <a:rPr lang="en-GB" smtClean="0"/>
              <a:t>‹#›</a:t>
            </a:fld>
            <a:endParaRPr lang="en-GB"/>
          </a:p>
        </p:txBody>
      </p:sp>
    </p:spTree>
    <p:extLst>
      <p:ext uri="{BB962C8B-B14F-4D97-AF65-F5344CB8AC3E}">
        <p14:creationId xmlns:p14="http://schemas.microsoft.com/office/powerpoint/2010/main" val="3073217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009FD7"/>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743EC78-88E8-451A-854F-761A6A1D0151}"/>
              </a:ext>
            </a:extLst>
          </p:cNvPr>
          <p:cNvSpPr/>
          <p:nvPr/>
        </p:nvSpPr>
        <p:spPr>
          <a:xfrm>
            <a:off x="4" y="0"/>
            <a:ext cx="9078065" cy="4430812"/>
          </a:xfrm>
          <a:custGeom>
            <a:avLst/>
            <a:gdLst>
              <a:gd name="connsiteX0" fmla="*/ 0 w 9078065"/>
              <a:gd name="connsiteY0" fmla="*/ 0 h 4430812"/>
              <a:gd name="connsiteX1" fmla="*/ 9078065 w 9078065"/>
              <a:gd name="connsiteY1" fmla="*/ 0 h 4430812"/>
              <a:gd name="connsiteX2" fmla="*/ 8614924 w 9078065"/>
              <a:gd name="connsiteY2" fmla="*/ 3393971 h 4430812"/>
              <a:gd name="connsiteX3" fmla="*/ 0 w 9078065"/>
              <a:gd name="connsiteY3" fmla="*/ 4430812 h 4430812"/>
            </a:gdLst>
            <a:ahLst/>
            <a:cxnLst>
              <a:cxn ang="0">
                <a:pos x="connsiteX0" y="connsiteY0"/>
              </a:cxn>
              <a:cxn ang="0">
                <a:pos x="connsiteX1" y="connsiteY1"/>
              </a:cxn>
              <a:cxn ang="0">
                <a:pos x="connsiteX2" y="connsiteY2"/>
              </a:cxn>
              <a:cxn ang="0">
                <a:pos x="connsiteX3" y="connsiteY3"/>
              </a:cxn>
            </a:cxnLst>
            <a:rect l="l" t="t" r="r" b="b"/>
            <a:pathLst>
              <a:path w="9078065" h="4430812">
                <a:moveTo>
                  <a:pt x="0" y="0"/>
                </a:moveTo>
                <a:lnTo>
                  <a:pt x="9078065" y="0"/>
                </a:lnTo>
                <a:lnTo>
                  <a:pt x="8614924" y="3393971"/>
                </a:lnTo>
                <a:lnTo>
                  <a:pt x="0" y="4430812"/>
                </a:lnTo>
                <a:close/>
              </a:path>
            </a:pathLst>
          </a:custGeom>
          <a:solidFill>
            <a:srgbClr val="008CC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dirty="0"/>
              <a:t>           </a:t>
            </a:r>
          </a:p>
        </p:txBody>
      </p:sp>
      <p:sp>
        <p:nvSpPr>
          <p:cNvPr id="16" name="Freeform: Shape 15">
            <a:extLst>
              <a:ext uri="{FF2B5EF4-FFF2-40B4-BE49-F238E27FC236}">
                <a16:creationId xmlns:a16="http://schemas.microsoft.com/office/drawing/2014/main" id="{2F39166A-4ED9-47E3-A08F-F204B210E7B7}"/>
              </a:ext>
            </a:extLst>
          </p:cNvPr>
          <p:cNvSpPr/>
          <p:nvPr/>
        </p:nvSpPr>
        <p:spPr>
          <a:xfrm>
            <a:off x="0" y="-3445"/>
            <a:ext cx="12182984" cy="1633217"/>
          </a:xfrm>
          <a:custGeom>
            <a:avLst/>
            <a:gdLst>
              <a:gd name="connsiteX0" fmla="*/ 0 w 12182984"/>
              <a:gd name="connsiteY0" fmla="*/ 0 h 1633217"/>
              <a:gd name="connsiteX1" fmla="*/ 12182984 w 12182984"/>
              <a:gd name="connsiteY1" fmla="*/ 0 h 1633217"/>
              <a:gd name="connsiteX2" fmla="*/ 12182984 w 12182984"/>
              <a:gd name="connsiteY2" fmla="*/ 851811 h 1633217"/>
              <a:gd name="connsiteX3" fmla="*/ 0 w 12182984"/>
              <a:gd name="connsiteY3" fmla="*/ 1633217 h 1633217"/>
            </a:gdLst>
            <a:ahLst/>
            <a:cxnLst>
              <a:cxn ang="0">
                <a:pos x="connsiteX0" y="connsiteY0"/>
              </a:cxn>
              <a:cxn ang="0">
                <a:pos x="connsiteX1" y="connsiteY1"/>
              </a:cxn>
              <a:cxn ang="0">
                <a:pos x="connsiteX2" y="connsiteY2"/>
              </a:cxn>
              <a:cxn ang="0">
                <a:pos x="connsiteX3" y="connsiteY3"/>
              </a:cxn>
            </a:cxnLst>
            <a:rect l="l" t="t" r="r" b="b"/>
            <a:pathLst>
              <a:path w="12182984" h="1633217">
                <a:moveTo>
                  <a:pt x="0" y="0"/>
                </a:moveTo>
                <a:lnTo>
                  <a:pt x="12182984" y="0"/>
                </a:lnTo>
                <a:lnTo>
                  <a:pt x="12182984" y="851811"/>
                </a:lnTo>
                <a:lnTo>
                  <a:pt x="0" y="16332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3" name="Freeform: Shape 22">
            <a:extLst>
              <a:ext uri="{FF2B5EF4-FFF2-40B4-BE49-F238E27FC236}">
                <a16:creationId xmlns:a16="http://schemas.microsoft.com/office/drawing/2014/main" id="{9D73EC22-356F-46D4-8F83-97C16950632C}"/>
              </a:ext>
            </a:extLst>
          </p:cNvPr>
          <p:cNvSpPr/>
          <p:nvPr/>
        </p:nvSpPr>
        <p:spPr>
          <a:xfrm>
            <a:off x="8103039" y="2952212"/>
            <a:ext cx="4086532" cy="3905788"/>
          </a:xfrm>
          <a:custGeom>
            <a:avLst/>
            <a:gdLst>
              <a:gd name="connsiteX0" fmla="*/ 4079474 w 4086532"/>
              <a:gd name="connsiteY0" fmla="*/ 0 h 3905788"/>
              <a:gd name="connsiteX1" fmla="*/ 4086030 w 4086532"/>
              <a:gd name="connsiteY1" fmla="*/ 3694368 h 3905788"/>
              <a:gd name="connsiteX2" fmla="*/ 4086532 w 4086532"/>
              <a:gd name="connsiteY2" fmla="*/ 3905788 h 3905788"/>
              <a:gd name="connsiteX3" fmla="*/ 0 w 4086532"/>
              <a:gd name="connsiteY3" fmla="*/ 3905788 h 3905788"/>
              <a:gd name="connsiteX4" fmla="*/ 510083 w 4086532"/>
              <a:gd name="connsiteY4" fmla="*/ 443323 h 390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532" h="3905788">
                <a:moveTo>
                  <a:pt x="4079474" y="0"/>
                </a:moveTo>
                <a:cubicBezTo>
                  <a:pt x="4083337" y="1242406"/>
                  <a:pt x="4083845" y="2462912"/>
                  <a:pt x="4086030" y="3694368"/>
                </a:cubicBezTo>
                <a:lnTo>
                  <a:pt x="4086532" y="3905788"/>
                </a:lnTo>
                <a:lnTo>
                  <a:pt x="0" y="3905788"/>
                </a:lnTo>
                <a:lnTo>
                  <a:pt x="510083" y="443323"/>
                </a:lnTo>
                <a:close/>
              </a:path>
            </a:pathLst>
          </a:custGeom>
          <a:solidFill>
            <a:srgbClr val="5BB6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dirty="0"/>
              <a:t> </a:t>
            </a:r>
          </a:p>
        </p:txBody>
      </p:sp>
      <p:sp>
        <p:nvSpPr>
          <p:cNvPr id="2" name="Title 1"/>
          <p:cNvSpPr>
            <a:spLocks noGrp="1"/>
          </p:cNvSpPr>
          <p:nvPr>
            <p:ph type="ctrTitle" hasCustomPrompt="1"/>
          </p:nvPr>
        </p:nvSpPr>
        <p:spPr>
          <a:xfrm>
            <a:off x="562927" y="2007605"/>
            <a:ext cx="8505915" cy="1876362"/>
          </a:xfrm>
        </p:spPr>
        <p:txBody>
          <a:bodyPr anchor="t" anchorCtr="0">
            <a:normAutofit/>
          </a:bodyPr>
          <a:lstStyle>
            <a:lvl1pPr algn="l">
              <a:lnSpc>
                <a:spcPct val="100000"/>
              </a:lnSpc>
              <a:defRPr sz="3800" b="1">
                <a:solidFill>
                  <a:schemeClr val="bg1"/>
                </a:solidFill>
              </a:defRPr>
            </a:lvl1pPr>
          </a:lstStyle>
          <a:p>
            <a:r>
              <a:rPr lang="en-US"/>
              <a:t>Add your main header here.</a:t>
            </a:r>
            <a:br>
              <a:rPr lang="en-US"/>
            </a:br>
            <a:r>
              <a:rPr lang="en-US"/>
              <a:t>Keep text within the shape.</a:t>
            </a:r>
          </a:p>
        </p:txBody>
      </p:sp>
      <p:sp>
        <p:nvSpPr>
          <p:cNvPr id="3" name="Subtitle 2"/>
          <p:cNvSpPr>
            <a:spLocks noGrp="1"/>
          </p:cNvSpPr>
          <p:nvPr>
            <p:ph type="subTitle" idx="1" hasCustomPrompt="1"/>
          </p:nvPr>
        </p:nvSpPr>
        <p:spPr>
          <a:xfrm>
            <a:off x="562927" y="4622539"/>
            <a:ext cx="8505915" cy="1395557"/>
          </a:xfrm>
        </p:spPr>
        <p:txBody>
          <a:bodyPr>
            <a:normAutofit/>
          </a:bodyPr>
          <a:lstStyle>
            <a:lvl1pPr marL="0" indent="0" algn="l">
              <a:lnSpc>
                <a:spcPct val="100000"/>
              </a:lnSpc>
              <a:spcBef>
                <a:spcPts val="0"/>
              </a:spcBef>
              <a:buNone/>
              <a:defRPr sz="28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You can add sub-header </a:t>
            </a:r>
            <a:br>
              <a:rPr lang="en-US"/>
            </a:br>
            <a:r>
              <a:rPr lang="en-US"/>
              <a:t>information here.</a:t>
            </a:r>
            <a:endParaRPr lang="en-GB"/>
          </a:p>
        </p:txBody>
      </p:sp>
      <p:sp>
        <p:nvSpPr>
          <p:cNvPr id="20" name="Date Placeholder 3">
            <a:extLst>
              <a:ext uri="{FF2B5EF4-FFF2-40B4-BE49-F238E27FC236}">
                <a16:creationId xmlns:a16="http://schemas.microsoft.com/office/drawing/2014/main" id="{D67894DC-124B-4273-99C9-5A16A90A4EAA}"/>
              </a:ext>
            </a:extLst>
          </p:cNvPr>
          <p:cNvSpPr>
            <a:spLocks noGrp="1"/>
          </p:cNvSpPr>
          <p:nvPr>
            <p:ph type="dt" sz="half" idx="10"/>
          </p:nvPr>
        </p:nvSpPr>
        <p:spPr>
          <a:xfrm>
            <a:off x="562929" y="6018096"/>
            <a:ext cx="851514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GB" dirty="0"/>
              <a:t>12 February 2019</a:t>
            </a:r>
          </a:p>
        </p:txBody>
      </p:sp>
      <p:pic>
        <p:nvPicPr>
          <p:cNvPr id="5" name="Picture 4">
            <a:extLst>
              <a:ext uri="{FF2B5EF4-FFF2-40B4-BE49-F238E27FC236}">
                <a16:creationId xmlns:a16="http://schemas.microsoft.com/office/drawing/2014/main" id="{A8B5E045-C2B4-409A-9EF2-46C5EF6DD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99" y="269336"/>
            <a:ext cx="2803710" cy="1025540"/>
          </a:xfrm>
          <a:prstGeom prst="rect">
            <a:avLst/>
          </a:prstGeom>
        </p:spPr>
      </p:pic>
    </p:spTree>
    <p:extLst>
      <p:ext uri="{BB962C8B-B14F-4D97-AF65-F5344CB8AC3E}">
        <p14:creationId xmlns:p14="http://schemas.microsoft.com/office/powerpoint/2010/main" val="924208797"/>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50863" y="1457934"/>
            <a:ext cx="11090275" cy="4492016"/>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37294244"/>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0863" y="1457934"/>
            <a:ext cx="5292095" cy="4492016"/>
          </a:xfrm>
        </p:spPr>
        <p:txBody>
          <a:body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349042" y="1457934"/>
            <a:ext cx="5292095" cy="4492016"/>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09189023"/>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4736346"/>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166764"/>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ED8A2D4-C6B9-471F-960D-ADD4C559C7E4}"/>
              </a:ext>
            </a:extLst>
          </p:cNvPr>
          <p:cNvSpPr txBox="1">
            <a:spLocks noGrp="1"/>
          </p:cNvSpPr>
          <p:nvPr>
            <p:ph idx="1"/>
          </p:nvPr>
        </p:nvSpPr>
        <p:spPr>
          <a:xfrm>
            <a:off x="550861" y="1457937"/>
            <a:ext cx="11090272" cy="4492017"/>
          </a:xfrm>
        </p:spPr>
        <p:txBody>
          <a:bodyPr/>
          <a:lstStyle>
            <a:lvl1pPr>
              <a:defRPr/>
            </a:lvl1pPr>
            <a:lvl2pPr>
              <a:defRPr/>
            </a:lvl2pPr>
            <a:lvl3pPr>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30378251"/>
      </p:ext>
    </p:extLst>
  </p:cSld>
  <p:clrMapOvr>
    <a:masterClrMapping/>
  </p:clrMapOvr>
  <p:transition spd="slow">
    <p:wipe dir="r"/>
  </p:transition>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D96955B-6D28-4478-B6BD-A179B902FB88}"/>
              </a:ext>
            </a:extLst>
          </p:cNvPr>
          <p:cNvSpPr txBox="1">
            <a:spLocks noGrp="1"/>
          </p:cNvSpPr>
          <p:nvPr>
            <p:ph idx="1"/>
          </p:nvPr>
        </p:nvSpPr>
        <p:spPr>
          <a:xfrm>
            <a:off x="550861" y="1457937"/>
            <a:ext cx="5292099" cy="4492017"/>
          </a:xfrm>
        </p:spPr>
        <p:txBody>
          <a:bodyPr/>
          <a:lstStyle>
            <a:lvl1pPr>
              <a:defRPr/>
            </a:lvl1pPr>
            <a:lvl2pPr>
              <a:defRPr/>
            </a:lvl2pPr>
            <a:lvl3pPr>
              <a:defRPr/>
            </a:lvl3pPr>
          </a:lstStyle>
          <a:p>
            <a:pPr lvl="0"/>
            <a:r>
              <a:rPr lang="en-US"/>
              <a:t>Edit Master text styles</a:t>
            </a:r>
          </a:p>
          <a:p>
            <a:pPr lvl="1"/>
            <a:r>
              <a:rPr lang="en-US"/>
              <a:t>Second level</a:t>
            </a:r>
          </a:p>
          <a:p>
            <a:pPr lvl="2"/>
            <a:r>
              <a:rPr lang="en-US"/>
              <a:t>Third level</a:t>
            </a:r>
          </a:p>
        </p:txBody>
      </p:sp>
      <p:sp>
        <p:nvSpPr>
          <p:cNvPr id="3" name="Content Placeholder 3">
            <a:extLst>
              <a:ext uri="{FF2B5EF4-FFF2-40B4-BE49-F238E27FC236}">
                <a16:creationId xmlns:a16="http://schemas.microsoft.com/office/drawing/2014/main" id="{64DA0C27-203C-400B-B2B1-346305131578}"/>
              </a:ext>
            </a:extLst>
          </p:cNvPr>
          <p:cNvSpPr txBox="1">
            <a:spLocks noGrp="1"/>
          </p:cNvSpPr>
          <p:nvPr>
            <p:ph idx="2"/>
          </p:nvPr>
        </p:nvSpPr>
        <p:spPr>
          <a:xfrm>
            <a:off x="6349044" y="1457937"/>
            <a:ext cx="5292099" cy="4492017"/>
          </a:xfrm>
        </p:spPr>
        <p:txBody>
          <a:bodyPr/>
          <a:lstStyle>
            <a:lvl1pPr>
              <a:defRPr/>
            </a:lvl1pPr>
            <a:lvl2pPr>
              <a:defRPr/>
            </a:lvl2pPr>
            <a:lvl3pPr>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3676893"/>
      </p:ext>
    </p:extLst>
  </p:cSld>
  <p:clrMapOvr>
    <a:masterClrMapping/>
  </p:clrMapOvr>
  <p:transition spd="slow">
    <p:wipe dir="r"/>
  </p:transitio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BA11DC-F4EA-429C-99AE-7C9B526A7D23}"/>
              </a:ext>
            </a:extLst>
          </p:cNvPr>
          <p:cNvSpPr>
            <a:spLocks noGrp="1"/>
          </p:cNvSpPr>
          <p:nvPr>
            <p:ph type="title"/>
          </p:nvPr>
        </p:nvSpPr>
        <p:spPr>
          <a:xfrm>
            <a:off x="550863" y="365126"/>
            <a:ext cx="11090275" cy="795337"/>
          </a:xfrm>
        </p:spPr>
        <p:txBody>
          <a:bodyPr lIns="0"/>
          <a:lstStyle/>
          <a:p>
            <a:r>
              <a:rPr lang="en-US"/>
              <a:t>Click to edit Master title style</a:t>
            </a:r>
          </a:p>
        </p:txBody>
      </p:sp>
      <p:sp>
        <p:nvSpPr>
          <p:cNvPr id="4" name="Text Placeholder 4">
            <a:extLst>
              <a:ext uri="{FF2B5EF4-FFF2-40B4-BE49-F238E27FC236}">
                <a16:creationId xmlns:a16="http://schemas.microsoft.com/office/drawing/2014/main" id="{85132BFE-73C1-4522-B456-76451F4FB210}"/>
              </a:ext>
            </a:extLst>
          </p:cNvPr>
          <p:cNvSpPr>
            <a:spLocks noGrp="1"/>
          </p:cNvSpPr>
          <p:nvPr>
            <p:ph type="body" sz="quarter" idx="10" hasCustomPrompt="1"/>
          </p:nvPr>
        </p:nvSpPr>
        <p:spPr>
          <a:xfrm>
            <a:off x="550863" y="1160463"/>
            <a:ext cx="11090275" cy="246221"/>
          </a:xfrm>
        </p:spPr>
        <p:txBody>
          <a:bodyPr vert="horz" lIns="0" tIns="0" rIns="0" bIns="0" rtlCol="0">
            <a:spAutoFit/>
          </a:bodyPr>
          <a:lstStyle>
            <a:lvl1pPr>
              <a:defRPr lang="en-US" sz="1600" b="0" i="1">
                <a:solidFill>
                  <a:schemeClr val="tx1"/>
                </a:solidFill>
              </a:defRPr>
            </a:lvl1pPr>
          </a:lstStyle>
          <a:p>
            <a:pPr marL="0" lvl="0" indent="0">
              <a:buNone/>
            </a:pPr>
            <a:r>
              <a:rPr lang="en-US"/>
              <a:t>Strapline</a:t>
            </a:r>
          </a:p>
        </p:txBody>
      </p:sp>
    </p:spTree>
    <p:extLst>
      <p:ext uri="{BB962C8B-B14F-4D97-AF65-F5344CB8AC3E}">
        <p14:creationId xmlns:p14="http://schemas.microsoft.com/office/powerpoint/2010/main" val="239109425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2E802-B935-F8E6-544B-4DFFE9163C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2741F7-91E2-D3BE-600E-7E418E4A9B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2F556C-FBED-C3BB-D974-B432E7A4A6EB}"/>
              </a:ext>
            </a:extLst>
          </p:cNvPr>
          <p:cNvSpPr>
            <a:spLocks noGrp="1"/>
          </p:cNvSpPr>
          <p:nvPr>
            <p:ph type="dt" sz="half" idx="10"/>
          </p:nvPr>
        </p:nvSpPr>
        <p:spPr/>
        <p:txBody>
          <a:bodyPr/>
          <a:lstStyle/>
          <a:p>
            <a:fld id="{7F9AB573-4968-4CA8-B897-BF64D0C87686}" type="datetimeFigureOut">
              <a:rPr lang="en-GB" smtClean="0"/>
              <a:t>09/06/2025</a:t>
            </a:fld>
            <a:endParaRPr lang="en-GB"/>
          </a:p>
        </p:txBody>
      </p:sp>
      <p:sp>
        <p:nvSpPr>
          <p:cNvPr id="5" name="Footer Placeholder 4">
            <a:extLst>
              <a:ext uri="{FF2B5EF4-FFF2-40B4-BE49-F238E27FC236}">
                <a16:creationId xmlns:a16="http://schemas.microsoft.com/office/drawing/2014/main" id="{E76BF3E0-F1A1-9CE6-6E0D-4879939949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F80E43-25B9-A0AD-0D8E-E17FBCAB8F86}"/>
              </a:ext>
            </a:extLst>
          </p:cNvPr>
          <p:cNvSpPr>
            <a:spLocks noGrp="1"/>
          </p:cNvSpPr>
          <p:nvPr>
            <p:ph type="sldNum" sz="quarter" idx="12"/>
          </p:nvPr>
        </p:nvSpPr>
        <p:spPr/>
        <p:txBody>
          <a:bodyPr/>
          <a:lstStyle/>
          <a:p>
            <a:fld id="{01960C40-34B3-4882-AC6B-28D4195F43BF}" type="slidenum">
              <a:rPr lang="en-GB" smtClean="0"/>
              <a:t>‹#›</a:t>
            </a:fld>
            <a:endParaRPr lang="en-GB"/>
          </a:p>
        </p:txBody>
      </p:sp>
    </p:spTree>
    <p:extLst>
      <p:ext uri="{BB962C8B-B14F-4D97-AF65-F5344CB8AC3E}">
        <p14:creationId xmlns:p14="http://schemas.microsoft.com/office/powerpoint/2010/main" val="3006324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Flowchart: Manual Input 2"/>
          <p:cNvSpPr/>
          <p:nvPr userDrawn="1"/>
        </p:nvSpPr>
        <p:spPr>
          <a:xfrm>
            <a:off x="2" y="2424224"/>
            <a:ext cx="12191999" cy="1538176"/>
          </a:xfrm>
          <a:prstGeom prst="flowChartManualInput">
            <a:avLst/>
          </a:prstGeom>
          <a:solidFill>
            <a:srgbClr val="5B0C60"/>
          </a:solidFill>
          <a:ln>
            <a:noFill/>
          </a:ln>
        </p:spPr>
        <p:style>
          <a:lnRef idx="2">
            <a:schemeClr val="accent1">
              <a:shade val="50000"/>
            </a:schemeClr>
          </a:lnRef>
          <a:fillRef idx="1">
            <a:schemeClr val="accent1"/>
          </a:fillRef>
          <a:effectRef idx="0">
            <a:schemeClr val="accent1"/>
          </a:effectRef>
          <a:fontRef idx="minor">
            <a:schemeClr val="lt1"/>
          </a:fontRef>
        </p:style>
        <p:txBody>
          <a:bodyPr rIns="324000" rtlCol="0" anchor="ctr"/>
          <a:lstStyle/>
          <a:p>
            <a:pPr algn="r"/>
            <a:endParaRPr lang="en-GB" sz="2000" dirty="0">
              <a:latin typeface="Arial" panose="020B0604020202020204" pitchFamily="34" charset="0"/>
              <a:cs typeface="Arial" panose="020B0604020202020204" pitchFamily="34" charset="0"/>
            </a:endParaRPr>
          </a:p>
        </p:txBody>
      </p:sp>
      <p:sp>
        <p:nvSpPr>
          <p:cNvPr id="4" name="Title 1"/>
          <p:cNvSpPr>
            <a:spLocks noGrp="1"/>
          </p:cNvSpPr>
          <p:nvPr>
            <p:ph type="ctrTitle" hasCustomPrompt="1"/>
          </p:nvPr>
        </p:nvSpPr>
        <p:spPr>
          <a:xfrm>
            <a:off x="3366336" y="2863659"/>
            <a:ext cx="8505915" cy="1098743"/>
          </a:xfrm>
        </p:spPr>
        <p:txBody>
          <a:bodyPr anchor="t" anchorCtr="0">
            <a:normAutofit/>
          </a:bodyPr>
          <a:lstStyle>
            <a:lvl1pPr algn="r">
              <a:lnSpc>
                <a:spcPct val="100000"/>
              </a:lnSpc>
              <a:defRPr sz="2800" b="1">
                <a:solidFill>
                  <a:schemeClr val="bg1"/>
                </a:solidFill>
              </a:defRPr>
            </a:lvl1pPr>
          </a:lstStyle>
          <a:p>
            <a:r>
              <a:rPr lang="en-US"/>
              <a:t>Add your divider header here.</a:t>
            </a:r>
            <a:br>
              <a:rPr lang="en-US"/>
            </a:br>
            <a:r>
              <a:rPr lang="en-US"/>
              <a:t>Keep text within the shape.</a:t>
            </a:r>
          </a:p>
        </p:txBody>
      </p:sp>
      <p:sp>
        <p:nvSpPr>
          <p:cNvPr id="6" name="Rectangle 5"/>
          <p:cNvSpPr/>
          <p:nvPr userDrawn="1"/>
        </p:nvSpPr>
        <p:spPr>
          <a:xfrm>
            <a:off x="333089" y="5831354"/>
            <a:ext cx="3160248"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Tree>
    <p:extLst>
      <p:ext uri="{BB962C8B-B14F-4D97-AF65-F5344CB8AC3E}">
        <p14:creationId xmlns:p14="http://schemas.microsoft.com/office/powerpoint/2010/main" val="1994994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50863" y="1457934"/>
            <a:ext cx="11090275" cy="4492016"/>
          </a:xfrm>
        </p:spPr>
        <p:txBody>
          <a:bodyPr/>
          <a:lstStyle/>
          <a:p>
            <a:pPr lvl="0"/>
            <a:r>
              <a:rPr lang="en-US"/>
              <a:t>Click to edit Master text styles</a:t>
            </a:r>
          </a:p>
          <a:p>
            <a:pPr lvl="1"/>
            <a:r>
              <a:rPr lang="en-US"/>
              <a:t>Second level</a:t>
            </a:r>
          </a:p>
          <a:p>
            <a:pPr lvl="2"/>
            <a:r>
              <a:rPr lang="en-US"/>
              <a:t>Third level</a:t>
            </a:r>
          </a:p>
        </p:txBody>
      </p:sp>
      <p:sp>
        <p:nvSpPr>
          <p:cNvPr id="4" name="Title 1">
            <a:extLst>
              <a:ext uri="{FF2B5EF4-FFF2-40B4-BE49-F238E27FC236}">
                <a16:creationId xmlns:a16="http://schemas.microsoft.com/office/drawing/2014/main" id="{03A21765-1F08-4763-BDEC-FE814CCD1A30}"/>
              </a:ext>
            </a:extLst>
          </p:cNvPr>
          <p:cNvSpPr>
            <a:spLocks noGrp="1"/>
          </p:cNvSpPr>
          <p:nvPr>
            <p:ph type="title"/>
          </p:nvPr>
        </p:nvSpPr>
        <p:spPr>
          <a:xfrm>
            <a:off x="550863" y="365126"/>
            <a:ext cx="11090275" cy="795337"/>
          </a:xfrm>
        </p:spPr>
        <p:txBody>
          <a:bodyPr lIns="0"/>
          <a:lstStyle/>
          <a:p>
            <a:r>
              <a:rPr lang="en-US"/>
              <a:t>Click to edit Master title style</a:t>
            </a:r>
          </a:p>
        </p:txBody>
      </p:sp>
      <p:sp>
        <p:nvSpPr>
          <p:cNvPr id="5" name="Text Placeholder 4">
            <a:extLst>
              <a:ext uri="{FF2B5EF4-FFF2-40B4-BE49-F238E27FC236}">
                <a16:creationId xmlns:a16="http://schemas.microsoft.com/office/drawing/2014/main" id="{F5F18DBA-9965-40F0-8B37-983EB4A3C92A}"/>
              </a:ext>
            </a:extLst>
          </p:cNvPr>
          <p:cNvSpPr>
            <a:spLocks noGrp="1"/>
          </p:cNvSpPr>
          <p:nvPr>
            <p:ph type="body" sz="quarter" idx="10" hasCustomPrompt="1"/>
          </p:nvPr>
        </p:nvSpPr>
        <p:spPr>
          <a:xfrm>
            <a:off x="550863" y="1160463"/>
            <a:ext cx="11090275" cy="246221"/>
          </a:xfrm>
        </p:spPr>
        <p:txBody>
          <a:bodyPr vert="horz" lIns="0" tIns="0" rIns="0" bIns="0" rtlCol="0">
            <a:spAutoFit/>
          </a:bodyPr>
          <a:lstStyle>
            <a:lvl1pPr>
              <a:defRPr lang="en-US" sz="1600" b="0" i="1">
                <a:solidFill>
                  <a:schemeClr val="tx1"/>
                </a:solidFill>
              </a:defRPr>
            </a:lvl1pPr>
          </a:lstStyle>
          <a:p>
            <a:pPr marL="0" lvl="0" indent="0">
              <a:buNone/>
            </a:pPr>
            <a:r>
              <a:rPr lang="en-US"/>
              <a:t>Strapline</a:t>
            </a:r>
          </a:p>
        </p:txBody>
      </p:sp>
    </p:spTree>
    <p:extLst>
      <p:ext uri="{BB962C8B-B14F-4D97-AF65-F5344CB8AC3E}">
        <p14:creationId xmlns:p14="http://schemas.microsoft.com/office/powerpoint/2010/main" val="244756051"/>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0863" y="365126"/>
            <a:ext cx="11090275" cy="795337"/>
          </a:xfrm>
        </p:spPr>
        <p:txBody>
          <a:bodyPr lIns="0"/>
          <a:lstStyle/>
          <a:p>
            <a:r>
              <a:rPr lang="en-US"/>
              <a:t>Click to edit Master title style</a:t>
            </a:r>
          </a:p>
        </p:txBody>
      </p:sp>
      <p:sp>
        <p:nvSpPr>
          <p:cNvPr id="3" name="Text Placeholder 4">
            <a:extLst>
              <a:ext uri="{FF2B5EF4-FFF2-40B4-BE49-F238E27FC236}">
                <a16:creationId xmlns:a16="http://schemas.microsoft.com/office/drawing/2014/main" id="{F9FCEBE2-A812-44E5-A859-054AE565825D}"/>
              </a:ext>
            </a:extLst>
          </p:cNvPr>
          <p:cNvSpPr>
            <a:spLocks noGrp="1"/>
          </p:cNvSpPr>
          <p:nvPr>
            <p:ph type="body" sz="quarter" idx="10" hasCustomPrompt="1"/>
          </p:nvPr>
        </p:nvSpPr>
        <p:spPr>
          <a:xfrm>
            <a:off x="550863" y="1160463"/>
            <a:ext cx="11090275" cy="246221"/>
          </a:xfrm>
        </p:spPr>
        <p:txBody>
          <a:bodyPr lIns="0" tIns="0" rIns="0" bIns="0">
            <a:spAutoFit/>
          </a:bodyPr>
          <a:lstStyle>
            <a:lvl1pPr marL="0" indent="0">
              <a:buNone/>
              <a:defRPr sz="1600" b="0" i="1">
                <a:solidFill>
                  <a:schemeClr val="tx1"/>
                </a:solidFill>
              </a:defRPr>
            </a:lvl1pPr>
          </a:lstStyle>
          <a:p>
            <a:pPr lvl="0"/>
            <a:r>
              <a:rPr lang="en-US"/>
              <a:t>Strapline</a:t>
            </a:r>
          </a:p>
        </p:txBody>
      </p:sp>
    </p:spTree>
    <p:extLst>
      <p:ext uri="{BB962C8B-B14F-4D97-AF65-F5344CB8AC3E}">
        <p14:creationId xmlns:p14="http://schemas.microsoft.com/office/powerpoint/2010/main" val="1970123855"/>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t">
            <a:no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7628510"/>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ver - Image-led SAMPL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38E344-A2DD-45C2-A6B5-B9347A7A842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8EA2F65-C185-447C-ACCA-99B8A1EB9242}"/>
              </a:ext>
            </a:extLst>
          </p:cNvPr>
          <p:cNvSpPr>
            <a:spLocks noGrp="1"/>
          </p:cNvSpPr>
          <p:nvPr>
            <p:ph type="title" hasCustomPrompt="1"/>
          </p:nvPr>
        </p:nvSpPr>
        <p:spPr>
          <a:xfrm>
            <a:off x="457200" y="2971801"/>
            <a:ext cx="4572000" cy="1371599"/>
          </a:xfrm>
        </p:spPr>
        <p:txBody>
          <a:bodyPr>
            <a:normAutofit/>
          </a:bodyPr>
          <a:lstStyle>
            <a:lvl1pPr>
              <a:defRPr sz="4200">
                <a:solidFill>
                  <a:schemeClr val="bg1"/>
                </a:solidFill>
              </a:defRPr>
            </a:lvl1pPr>
          </a:lstStyle>
          <a:p>
            <a:r>
              <a:rPr lang="en-US" dirty="0"/>
              <a:t>Image-led cover title</a:t>
            </a:r>
            <a:endParaRPr lang="en-PH" dirty="0"/>
          </a:p>
        </p:txBody>
      </p:sp>
      <p:sp>
        <p:nvSpPr>
          <p:cNvPr id="10" name="Text Placeholder 16">
            <a:extLst>
              <a:ext uri="{FF2B5EF4-FFF2-40B4-BE49-F238E27FC236}">
                <a16:creationId xmlns:a16="http://schemas.microsoft.com/office/drawing/2014/main" id="{48109ABF-016F-4E47-9261-744ED08100E4}"/>
              </a:ext>
            </a:extLst>
          </p:cNvPr>
          <p:cNvSpPr>
            <a:spLocks noGrp="1"/>
          </p:cNvSpPr>
          <p:nvPr>
            <p:ph type="body" sz="quarter" idx="13" hasCustomPrompt="1"/>
          </p:nvPr>
        </p:nvSpPr>
        <p:spPr>
          <a:xfrm>
            <a:off x="457200" y="4814455"/>
            <a:ext cx="4572000" cy="228600"/>
          </a:xfrm>
          <a:prstGeom prst="rect">
            <a:avLst/>
          </a:prstGeom>
        </p:spPr>
        <p:txBody>
          <a:bodyPr lIns="0" tIns="0" rIns="0" bIns="0"/>
          <a:lstStyle>
            <a:lvl1pPr>
              <a:spcBef>
                <a:spcPts val="600"/>
              </a:spcBef>
              <a:spcAft>
                <a:spcPts val="1200"/>
              </a:spcAft>
              <a:defRPr sz="2100" b="1">
                <a:solidFill>
                  <a:schemeClr val="bg1"/>
                </a:solidFill>
              </a:defRPr>
            </a:lvl1pPr>
          </a:lstStyle>
          <a:p>
            <a:pPr lvl="0"/>
            <a:r>
              <a:rPr lang="en-US" dirty="0"/>
              <a:t>Presentation Subtitle</a:t>
            </a:r>
          </a:p>
        </p:txBody>
      </p:sp>
      <p:sp>
        <p:nvSpPr>
          <p:cNvPr id="11" name="Text Placeholder 16">
            <a:extLst>
              <a:ext uri="{FF2B5EF4-FFF2-40B4-BE49-F238E27FC236}">
                <a16:creationId xmlns:a16="http://schemas.microsoft.com/office/drawing/2014/main" id="{A670293C-AB2F-4468-BF52-B377EE380E98}"/>
              </a:ext>
            </a:extLst>
          </p:cNvPr>
          <p:cNvSpPr>
            <a:spLocks noGrp="1"/>
          </p:cNvSpPr>
          <p:nvPr>
            <p:ph type="body" sz="quarter" idx="14" hasCustomPrompt="1"/>
          </p:nvPr>
        </p:nvSpPr>
        <p:spPr>
          <a:xfrm>
            <a:off x="457200" y="5257800"/>
            <a:ext cx="4572000" cy="228600"/>
          </a:xfrm>
          <a:prstGeom prst="rect">
            <a:avLst/>
          </a:prstGeom>
        </p:spPr>
        <p:txBody>
          <a:bodyPr lIns="0" tIns="0" rIns="0" bIns="0"/>
          <a:lstStyle>
            <a:lvl1pPr>
              <a:spcBef>
                <a:spcPts val="600"/>
              </a:spcBef>
              <a:spcAft>
                <a:spcPts val="1200"/>
              </a:spcAft>
              <a:defRPr sz="1600" b="0">
                <a:solidFill>
                  <a:schemeClr val="bg1"/>
                </a:solidFill>
              </a:defRPr>
            </a:lvl1pPr>
          </a:lstStyle>
          <a:p>
            <a:pPr lvl="0"/>
            <a:r>
              <a:rPr lang="en-US" dirty="0"/>
              <a:t>Date 2020</a:t>
            </a:r>
          </a:p>
        </p:txBody>
      </p:sp>
      <p:pic>
        <p:nvPicPr>
          <p:cNvPr id="18" name="Picture 17" descr="&#10;">
            <a:extLst>
              <a:ext uri="{FF2B5EF4-FFF2-40B4-BE49-F238E27FC236}">
                <a16:creationId xmlns:a16="http://schemas.microsoft.com/office/drawing/2014/main" id="{EED6591A-F311-4C34-A0A2-B699B96C02BA}"/>
              </a:ext>
            </a:extLst>
          </p:cNvPr>
          <p:cNvPicPr>
            <a:picLocks noChangeAspect="1"/>
          </p:cNvPicPr>
          <p:nvPr userDrawn="1"/>
        </p:nvPicPr>
        <p:blipFill>
          <a:blip r:embed="rId3"/>
          <a:stretch>
            <a:fillRect/>
          </a:stretch>
        </p:blipFill>
        <p:spPr>
          <a:xfrm>
            <a:off x="10236200" y="457201"/>
            <a:ext cx="1496045" cy="228600"/>
          </a:xfrm>
          <a:prstGeom prst="rect">
            <a:avLst/>
          </a:prstGeom>
        </p:spPr>
      </p:pic>
    </p:spTree>
    <p:extLst>
      <p:ext uri="{BB962C8B-B14F-4D97-AF65-F5344CB8AC3E}">
        <p14:creationId xmlns:p14="http://schemas.microsoft.com/office/powerpoint/2010/main" val="4017029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2E3BE-C5CA-F1EB-BDC0-0433DD16C5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71A9201-7478-FE75-FB2B-D5F6221CB3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B870EB-22B2-53C5-1C59-CBC73B61CC17}"/>
              </a:ext>
            </a:extLst>
          </p:cNvPr>
          <p:cNvSpPr>
            <a:spLocks noGrp="1"/>
          </p:cNvSpPr>
          <p:nvPr>
            <p:ph type="dt" sz="half" idx="10"/>
          </p:nvPr>
        </p:nvSpPr>
        <p:spPr/>
        <p:txBody>
          <a:bodyPr/>
          <a:lstStyle/>
          <a:p>
            <a:fld id="{7F9AB573-4968-4CA8-B897-BF64D0C87686}" type="datetimeFigureOut">
              <a:rPr lang="en-GB" smtClean="0"/>
              <a:t>09/06/2025</a:t>
            </a:fld>
            <a:endParaRPr lang="en-GB"/>
          </a:p>
        </p:txBody>
      </p:sp>
      <p:sp>
        <p:nvSpPr>
          <p:cNvPr id="5" name="Footer Placeholder 4">
            <a:extLst>
              <a:ext uri="{FF2B5EF4-FFF2-40B4-BE49-F238E27FC236}">
                <a16:creationId xmlns:a16="http://schemas.microsoft.com/office/drawing/2014/main" id="{6EFC7C1C-AAAB-8DE3-A01B-3C149ED63C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DCCEFD-35F5-ECE2-B777-A97B24F67FCE}"/>
              </a:ext>
            </a:extLst>
          </p:cNvPr>
          <p:cNvSpPr>
            <a:spLocks noGrp="1"/>
          </p:cNvSpPr>
          <p:nvPr>
            <p:ph type="sldNum" sz="quarter" idx="12"/>
          </p:nvPr>
        </p:nvSpPr>
        <p:spPr/>
        <p:txBody>
          <a:bodyPr/>
          <a:lstStyle/>
          <a:p>
            <a:fld id="{01960C40-34B3-4882-AC6B-28D4195F43BF}" type="slidenum">
              <a:rPr lang="en-GB" smtClean="0"/>
              <a:t>‹#›</a:t>
            </a:fld>
            <a:endParaRPr lang="en-GB"/>
          </a:p>
        </p:txBody>
      </p:sp>
    </p:spTree>
    <p:extLst>
      <p:ext uri="{BB962C8B-B14F-4D97-AF65-F5344CB8AC3E}">
        <p14:creationId xmlns:p14="http://schemas.microsoft.com/office/powerpoint/2010/main" val="3796743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6D3F3-845C-B350-1A81-5EAAD1FCB2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8F20C8-A516-3FD5-A6F5-AC110AC1AF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CC0EBE8-EEDA-5EA2-9581-FB98A5A62F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E1997B-DC1C-743B-ED9F-C67F1D94AA62}"/>
              </a:ext>
            </a:extLst>
          </p:cNvPr>
          <p:cNvSpPr>
            <a:spLocks noGrp="1"/>
          </p:cNvSpPr>
          <p:nvPr>
            <p:ph type="dt" sz="half" idx="10"/>
          </p:nvPr>
        </p:nvSpPr>
        <p:spPr/>
        <p:txBody>
          <a:bodyPr/>
          <a:lstStyle/>
          <a:p>
            <a:fld id="{7F9AB573-4968-4CA8-B897-BF64D0C87686}" type="datetimeFigureOut">
              <a:rPr lang="en-GB" smtClean="0"/>
              <a:t>09/06/2025</a:t>
            </a:fld>
            <a:endParaRPr lang="en-GB"/>
          </a:p>
        </p:txBody>
      </p:sp>
      <p:sp>
        <p:nvSpPr>
          <p:cNvPr id="6" name="Footer Placeholder 5">
            <a:extLst>
              <a:ext uri="{FF2B5EF4-FFF2-40B4-BE49-F238E27FC236}">
                <a16:creationId xmlns:a16="http://schemas.microsoft.com/office/drawing/2014/main" id="{AD2A8EBB-386A-D9B3-1768-A3A9A118BB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BD42DE-B1ED-E317-F7B1-ACD2EFC868DE}"/>
              </a:ext>
            </a:extLst>
          </p:cNvPr>
          <p:cNvSpPr>
            <a:spLocks noGrp="1"/>
          </p:cNvSpPr>
          <p:nvPr>
            <p:ph type="sldNum" sz="quarter" idx="12"/>
          </p:nvPr>
        </p:nvSpPr>
        <p:spPr/>
        <p:txBody>
          <a:bodyPr/>
          <a:lstStyle/>
          <a:p>
            <a:fld id="{01960C40-34B3-4882-AC6B-28D4195F43BF}" type="slidenum">
              <a:rPr lang="en-GB" smtClean="0"/>
              <a:t>‹#›</a:t>
            </a:fld>
            <a:endParaRPr lang="en-GB"/>
          </a:p>
        </p:txBody>
      </p:sp>
    </p:spTree>
    <p:extLst>
      <p:ext uri="{BB962C8B-B14F-4D97-AF65-F5344CB8AC3E}">
        <p14:creationId xmlns:p14="http://schemas.microsoft.com/office/powerpoint/2010/main" val="2900816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C0665-B777-4305-3FAF-4A3CBA83456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9DF901-CDF7-6570-80AE-93E52F5FB7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31A570-0569-1AF6-D1FF-B5ABE84F46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76C9231-D124-3AB7-EFF2-44DA4978D6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132319-C856-C3BF-1EF6-78642FDB81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37E1AB-AAF7-B21B-9A92-B7D2CC5A12D9}"/>
              </a:ext>
            </a:extLst>
          </p:cNvPr>
          <p:cNvSpPr>
            <a:spLocks noGrp="1"/>
          </p:cNvSpPr>
          <p:nvPr>
            <p:ph type="dt" sz="half" idx="10"/>
          </p:nvPr>
        </p:nvSpPr>
        <p:spPr/>
        <p:txBody>
          <a:bodyPr/>
          <a:lstStyle/>
          <a:p>
            <a:fld id="{7F9AB573-4968-4CA8-B897-BF64D0C87686}" type="datetimeFigureOut">
              <a:rPr lang="en-GB" smtClean="0"/>
              <a:t>09/06/2025</a:t>
            </a:fld>
            <a:endParaRPr lang="en-GB"/>
          </a:p>
        </p:txBody>
      </p:sp>
      <p:sp>
        <p:nvSpPr>
          <p:cNvPr id="8" name="Footer Placeholder 7">
            <a:extLst>
              <a:ext uri="{FF2B5EF4-FFF2-40B4-BE49-F238E27FC236}">
                <a16:creationId xmlns:a16="http://schemas.microsoft.com/office/drawing/2014/main" id="{B85AD931-AA78-13F2-C0FC-74B959B8D15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515337-5B9D-F56C-6621-C1035698CAE9}"/>
              </a:ext>
            </a:extLst>
          </p:cNvPr>
          <p:cNvSpPr>
            <a:spLocks noGrp="1"/>
          </p:cNvSpPr>
          <p:nvPr>
            <p:ph type="sldNum" sz="quarter" idx="12"/>
          </p:nvPr>
        </p:nvSpPr>
        <p:spPr/>
        <p:txBody>
          <a:bodyPr/>
          <a:lstStyle/>
          <a:p>
            <a:fld id="{01960C40-34B3-4882-AC6B-28D4195F43BF}" type="slidenum">
              <a:rPr lang="en-GB" smtClean="0"/>
              <a:t>‹#›</a:t>
            </a:fld>
            <a:endParaRPr lang="en-GB"/>
          </a:p>
        </p:txBody>
      </p:sp>
    </p:spTree>
    <p:extLst>
      <p:ext uri="{BB962C8B-B14F-4D97-AF65-F5344CB8AC3E}">
        <p14:creationId xmlns:p14="http://schemas.microsoft.com/office/powerpoint/2010/main" val="423809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98405-22E3-6599-B56E-B9353521BB4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42300D3-2901-8D82-DD26-714E01893414}"/>
              </a:ext>
            </a:extLst>
          </p:cNvPr>
          <p:cNvSpPr>
            <a:spLocks noGrp="1"/>
          </p:cNvSpPr>
          <p:nvPr>
            <p:ph type="dt" sz="half" idx="10"/>
          </p:nvPr>
        </p:nvSpPr>
        <p:spPr/>
        <p:txBody>
          <a:bodyPr/>
          <a:lstStyle/>
          <a:p>
            <a:fld id="{7F9AB573-4968-4CA8-B897-BF64D0C87686}" type="datetimeFigureOut">
              <a:rPr lang="en-GB" smtClean="0"/>
              <a:t>09/06/2025</a:t>
            </a:fld>
            <a:endParaRPr lang="en-GB"/>
          </a:p>
        </p:txBody>
      </p:sp>
      <p:sp>
        <p:nvSpPr>
          <p:cNvPr id="4" name="Footer Placeholder 3">
            <a:extLst>
              <a:ext uri="{FF2B5EF4-FFF2-40B4-BE49-F238E27FC236}">
                <a16:creationId xmlns:a16="http://schemas.microsoft.com/office/drawing/2014/main" id="{7086AD9F-40E7-453C-2F1D-1F314364D34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798499E-7B06-2AD5-FBF5-0903CE39926E}"/>
              </a:ext>
            </a:extLst>
          </p:cNvPr>
          <p:cNvSpPr>
            <a:spLocks noGrp="1"/>
          </p:cNvSpPr>
          <p:nvPr>
            <p:ph type="sldNum" sz="quarter" idx="12"/>
          </p:nvPr>
        </p:nvSpPr>
        <p:spPr/>
        <p:txBody>
          <a:bodyPr/>
          <a:lstStyle/>
          <a:p>
            <a:fld id="{01960C40-34B3-4882-AC6B-28D4195F43BF}" type="slidenum">
              <a:rPr lang="en-GB" smtClean="0"/>
              <a:t>‹#›</a:t>
            </a:fld>
            <a:endParaRPr lang="en-GB"/>
          </a:p>
        </p:txBody>
      </p:sp>
    </p:spTree>
    <p:extLst>
      <p:ext uri="{BB962C8B-B14F-4D97-AF65-F5344CB8AC3E}">
        <p14:creationId xmlns:p14="http://schemas.microsoft.com/office/powerpoint/2010/main" val="1450432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4C2F9D-8905-24D1-60E4-4DD746BCDE5C}"/>
              </a:ext>
            </a:extLst>
          </p:cNvPr>
          <p:cNvSpPr>
            <a:spLocks noGrp="1"/>
          </p:cNvSpPr>
          <p:nvPr>
            <p:ph type="dt" sz="half" idx="10"/>
          </p:nvPr>
        </p:nvSpPr>
        <p:spPr/>
        <p:txBody>
          <a:bodyPr/>
          <a:lstStyle/>
          <a:p>
            <a:fld id="{7F9AB573-4968-4CA8-B897-BF64D0C87686}" type="datetimeFigureOut">
              <a:rPr lang="en-GB" smtClean="0"/>
              <a:t>09/06/2025</a:t>
            </a:fld>
            <a:endParaRPr lang="en-GB"/>
          </a:p>
        </p:txBody>
      </p:sp>
      <p:sp>
        <p:nvSpPr>
          <p:cNvPr id="3" name="Footer Placeholder 2">
            <a:extLst>
              <a:ext uri="{FF2B5EF4-FFF2-40B4-BE49-F238E27FC236}">
                <a16:creationId xmlns:a16="http://schemas.microsoft.com/office/drawing/2014/main" id="{61865C3D-77B6-C286-D09B-3C132A3DEA0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7C7B2AF-63CA-9F96-7E11-98BFC7C5F3AB}"/>
              </a:ext>
            </a:extLst>
          </p:cNvPr>
          <p:cNvSpPr>
            <a:spLocks noGrp="1"/>
          </p:cNvSpPr>
          <p:nvPr>
            <p:ph type="sldNum" sz="quarter" idx="12"/>
          </p:nvPr>
        </p:nvSpPr>
        <p:spPr/>
        <p:txBody>
          <a:bodyPr/>
          <a:lstStyle/>
          <a:p>
            <a:fld id="{01960C40-34B3-4882-AC6B-28D4195F43BF}" type="slidenum">
              <a:rPr lang="en-GB" smtClean="0"/>
              <a:t>‹#›</a:t>
            </a:fld>
            <a:endParaRPr lang="en-GB"/>
          </a:p>
        </p:txBody>
      </p:sp>
    </p:spTree>
    <p:extLst>
      <p:ext uri="{BB962C8B-B14F-4D97-AF65-F5344CB8AC3E}">
        <p14:creationId xmlns:p14="http://schemas.microsoft.com/office/powerpoint/2010/main" val="611823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91C8F-6808-6A95-4C4B-E4A8E4681F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57C931C-8A33-E0C4-DEA5-BDB3F09317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5D864-87F1-D0E0-11E9-FBCC88C99B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69CD6A-A3EA-B483-41B0-E77C070FC93C}"/>
              </a:ext>
            </a:extLst>
          </p:cNvPr>
          <p:cNvSpPr>
            <a:spLocks noGrp="1"/>
          </p:cNvSpPr>
          <p:nvPr>
            <p:ph type="dt" sz="half" idx="10"/>
          </p:nvPr>
        </p:nvSpPr>
        <p:spPr/>
        <p:txBody>
          <a:bodyPr/>
          <a:lstStyle/>
          <a:p>
            <a:fld id="{7F9AB573-4968-4CA8-B897-BF64D0C87686}" type="datetimeFigureOut">
              <a:rPr lang="en-GB" smtClean="0"/>
              <a:t>09/06/2025</a:t>
            </a:fld>
            <a:endParaRPr lang="en-GB"/>
          </a:p>
        </p:txBody>
      </p:sp>
      <p:sp>
        <p:nvSpPr>
          <p:cNvPr id="6" name="Footer Placeholder 5">
            <a:extLst>
              <a:ext uri="{FF2B5EF4-FFF2-40B4-BE49-F238E27FC236}">
                <a16:creationId xmlns:a16="http://schemas.microsoft.com/office/drawing/2014/main" id="{111EE951-13CE-76E4-9987-25C3F6DB58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297CCF-73D1-4A22-2D81-A9907C6ECEE8}"/>
              </a:ext>
            </a:extLst>
          </p:cNvPr>
          <p:cNvSpPr>
            <a:spLocks noGrp="1"/>
          </p:cNvSpPr>
          <p:nvPr>
            <p:ph type="sldNum" sz="quarter" idx="12"/>
          </p:nvPr>
        </p:nvSpPr>
        <p:spPr/>
        <p:txBody>
          <a:bodyPr/>
          <a:lstStyle/>
          <a:p>
            <a:fld id="{01960C40-34B3-4882-AC6B-28D4195F43BF}" type="slidenum">
              <a:rPr lang="en-GB" smtClean="0"/>
              <a:t>‹#›</a:t>
            </a:fld>
            <a:endParaRPr lang="en-GB"/>
          </a:p>
        </p:txBody>
      </p:sp>
    </p:spTree>
    <p:extLst>
      <p:ext uri="{BB962C8B-B14F-4D97-AF65-F5344CB8AC3E}">
        <p14:creationId xmlns:p14="http://schemas.microsoft.com/office/powerpoint/2010/main" val="2899951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A2410-9625-5E0D-8CC6-56A80975EB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68ADB36-C7F8-3F1B-D774-1B350285A1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98F29D1-CB09-F52E-E579-4B1CB8B5D6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2B0EBE-7E97-1094-D748-B678E4708C70}"/>
              </a:ext>
            </a:extLst>
          </p:cNvPr>
          <p:cNvSpPr>
            <a:spLocks noGrp="1"/>
          </p:cNvSpPr>
          <p:nvPr>
            <p:ph type="dt" sz="half" idx="10"/>
          </p:nvPr>
        </p:nvSpPr>
        <p:spPr/>
        <p:txBody>
          <a:bodyPr/>
          <a:lstStyle/>
          <a:p>
            <a:fld id="{7F9AB573-4968-4CA8-B897-BF64D0C87686}" type="datetimeFigureOut">
              <a:rPr lang="en-GB" smtClean="0"/>
              <a:t>09/06/2025</a:t>
            </a:fld>
            <a:endParaRPr lang="en-GB"/>
          </a:p>
        </p:txBody>
      </p:sp>
      <p:sp>
        <p:nvSpPr>
          <p:cNvPr id="6" name="Footer Placeholder 5">
            <a:extLst>
              <a:ext uri="{FF2B5EF4-FFF2-40B4-BE49-F238E27FC236}">
                <a16:creationId xmlns:a16="http://schemas.microsoft.com/office/drawing/2014/main" id="{F19B1BDA-6F0F-A54C-771D-855FB86787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91D634-0E70-F4C2-EBFB-BA7A054E0927}"/>
              </a:ext>
            </a:extLst>
          </p:cNvPr>
          <p:cNvSpPr>
            <a:spLocks noGrp="1"/>
          </p:cNvSpPr>
          <p:nvPr>
            <p:ph type="sldNum" sz="quarter" idx="12"/>
          </p:nvPr>
        </p:nvSpPr>
        <p:spPr/>
        <p:txBody>
          <a:bodyPr/>
          <a:lstStyle/>
          <a:p>
            <a:fld id="{01960C40-34B3-4882-AC6B-28D4195F43BF}" type="slidenum">
              <a:rPr lang="en-GB" smtClean="0"/>
              <a:t>‹#›</a:t>
            </a:fld>
            <a:endParaRPr lang="en-GB"/>
          </a:p>
        </p:txBody>
      </p:sp>
    </p:spTree>
    <p:extLst>
      <p:ext uri="{BB962C8B-B14F-4D97-AF65-F5344CB8AC3E}">
        <p14:creationId xmlns:p14="http://schemas.microsoft.com/office/powerpoint/2010/main" val="3770307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85F635-3F15-3569-88A9-0F92225FEF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700200-60DA-3A3F-4347-0402DCD4EA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19965A-EA51-F01D-A594-ACD1FBA483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AB573-4968-4CA8-B897-BF64D0C87686}" type="datetimeFigureOut">
              <a:rPr lang="en-GB" smtClean="0"/>
              <a:t>09/06/2025</a:t>
            </a:fld>
            <a:endParaRPr lang="en-GB"/>
          </a:p>
        </p:txBody>
      </p:sp>
      <p:sp>
        <p:nvSpPr>
          <p:cNvPr id="5" name="Footer Placeholder 4">
            <a:extLst>
              <a:ext uri="{FF2B5EF4-FFF2-40B4-BE49-F238E27FC236}">
                <a16:creationId xmlns:a16="http://schemas.microsoft.com/office/drawing/2014/main" id="{79E7FEA3-ED5C-3321-759C-94606C30D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F5659F5-FEAF-C79A-3C50-F71A88B45D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60C40-34B3-4882-AC6B-28D4195F43BF}" type="slidenum">
              <a:rPr lang="en-GB" smtClean="0"/>
              <a:t>‹#›</a:t>
            </a:fld>
            <a:endParaRPr lang="en-GB"/>
          </a:p>
        </p:txBody>
      </p:sp>
    </p:spTree>
    <p:extLst>
      <p:ext uri="{BB962C8B-B14F-4D97-AF65-F5344CB8AC3E}">
        <p14:creationId xmlns:p14="http://schemas.microsoft.com/office/powerpoint/2010/main" val="397536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3C5D5-C4A4-42C8-9A89-A604F5528CE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61447" y="5942601"/>
            <a:ext cx="2012533" cy="736144"/>
          </a:xfrm>
          <a:prstGeom prst="rect">
            <a:avLst/>
          </a:prstGeom>
        </p:spPr>
      </p:pic>
      <p:sp>
        <p:nvSpPr>
          <p:cNvPr id="2" name="Title Placeholder 1"/>
          <p:cNvSpPr>
            <a:spLocks noGrp="1"/>
          </p:cNvSpPr>
          <p:nvPr>
            <p:ph type="title"/>
          </p:nvPr>
        </p:nvSpPr>
        <p:spPr>
          <a:xfrm>
            <a:off x="550863" y="365126"/>
            <a:ext cx="11090275" cy="94238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50863" y="1457934"/>
            <a:ext cx="11090275" cy="44770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264336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p:txStyles>
    <p:titleStyle>
      <a:lvl1pPr algn="l" defTabSz="914354" rtl="0" eaLnBrk="1" latinLnBrk="0" hangingPunct="1">
        <a:lnSpc>
          <a:spcPct val="90000"/>
        </a:lnSpc>
        <a:spcBef>
          <a:spcPct val="0"/>
        </a:spcBef>
        <a:buNone/>
        <a:defRPr sz="3200" b="1" kern="1200">
          <a:solidFill>
            <a:srgbClr val="002E5F"/>
          </a:solidFill>
          <a:latin typeface="Arial" panose="020B0604020202020204" pitchFamily="34" charset="0"/>
          <a:ea typeface="+mj-ea"/>
          <a:cs typeface="Arial" panose="020B0604020202020204" pitchFamily="34" charset="0"/>
        </a:defRPr>
      </a:lvl1pPr>
    </p:titleStyle>
    <p:bodyStyle>
      <a:lvl1pPr marL="255576" indent="-255576" algn="l" defTabSz="914354" rtl="0" eaLnBrk="1" latinLnBrk="0" hangingPunct="1">
        <a:lnSpc>
          <a:spcPct val="100000"/>
        </a:lnSpc>
        <a:spcBef>
          <a:spcPts val="1000"/>
        </a:spcBef>
        <a:buClr>
          <a:srgbClr val="008BCB"/>
        </a:buClr>
        <a:buFont typeface="Wingdings" panose="05000000000000000000" pitchFamily="2" charset="2"/>
        <a:buChar char="§"/>
        <a:defRPr sz="2400" kern="1200">
          <a:solidFill>
            <a:srgbClr val="4A4A4A"/>
          </a:solidFill>
          <a:latin typeface="Arial" panose="020B0604020202020204" pitchFamily="34" charset="0"/>
          <a:ea typeface="+mn-ea"/>
          <a:cs typeface="Arial" panose="020B0604020202020204" pitchFamily="34" charset="0"/>
        </a:defRPr>
      </a:lvl1pPr>
      <a:lvl2pPr marL="525438" indent="-249226" algn="l" defTabSz="914354" rtl="0" eaLnBrk="1" latinLnBrk="0" hangingPunct="1">
        <a:lnSpc>
          <a:spcPct val="100000"/>
        </a:lnSpc>
        <a:spcBef>
          <a:spcPts val="500"/>
        </a:spcBef>
        <a:buClr>
          <a:srgbClr val="008BCB"/>
        </a:buClr>
        <a:buFont typeface="Arial" panose="020B0604020202020204" pitchFamily="34" charset="0"/>
        <a:buChar char="−"/>
        <a:defRPr sz="2000" kern="1200">
          <a:solidFill>
            <a:srgbClr val="4A4A4A"/>
          </a:solidFill>
          <a:latin typeface="Arial" panose="020B0604020202020204" pitchFamily="34" charset="0"/>
          <a:ea typeface="+mn-ea"/>
          <a:cs typeface="Arial" panose="020B0604020202020204" pitchFamily="34" charset="0"/>
        </a:defRPr>
      </a:lvl2pPr>
      <a:lvl3pPr marL="690528" indent="-165092" algn="l" defTabSz="914354" rtl="0" eaLnBrk="1" latinLnBrk="0" hangingPunct="1">
        <a:lnSpc>
          <a:spcPct val="100000"/>
        </a:lnSpc>
        <a:spcBef>
          <a:spcPts val="500"/>
        </a:spcBef>
        <a:buClr>
          <a:srgbClr val="008BCB"/>
        </a:buClr>
        <a:buFont typeface="Arial" panose="020B0604020202020204" pitchFamily="34" charset="0"/>
        <a:buChar char="•"/>
        <a:defRPr sz="1800" kern="1200">
          <a:solidFill>
            <a:srgbClr val="4A4A4A"/>
          </a:solidFill>
          <a:latin typeface="Arial" panose="020B0604020202020204" pitchFamily="34" charset="0"/>
          <a:ea typeface="+mn-ea"/>
          <a:cs typeface="Arial" panose="020B0604020202020204" pitchFamily="34" charset="0"/>
        </a:defRPr>
      </a:lvl3pPr>
      <a:lvl4pPr marL="828634" indent="-138107"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4pPr>
      <a:lvl5pPr marL="982614" indent="-153980"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orient="horz" pos="913">
          <p15:clr>
            <a:srgbClr val="F26B43"/>
          </p15:clr>
        </p15:guide>
        <p15:guide id="5" orient="horz" pos="3748">
          <p15:clr>
            <a:srgbClr val="F26B43"/>
          </p15:clr>
        </p15:guide>
        <p15:guide id="6" pos="347">
          <p15:clr>
            <a:srgbClr val="F26B43"/>
          </p15:clr>
        </p15:guide>
        <p15:guide id="7" pos="733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hyperlink" Target="https://das-help.highwaysengland.co.uk/post-determination/"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hyperlink" Target="https://das-help.highwaysengland.co.uk/faqs/#Post-Determination" TargetMode="External"/><Relationship Id="rId3" Type="http://schemas.openxmlformats.org/officeDocument/2006/relationships/slideLayout" Target="../slideLayouts/slideLayout16.xml"/><Relationship Id="rId7" Type="http://schemas.openxmlformats.org/officeDocument/2006/relationships/hyperlink" Target="https://das-help.highwaysengland.co.uk/post-determination/"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das-help.highwaysengland.co.uk/departures-manual/" TargetMode="External"/><Relationship Id="rId5" Type="http://schemas.openxmlformats.org/officeDocument/2006/relationships/image" Target="../media/image20.pn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mailto:departures@nationalhighways.co.uk" TargetMode="External"/><Relationship Id="rId5" Type="http://schemas.openxmlformats.org/officeDocument/2006/relationships/hyperlink" Target="https://departures.highwaysengland.co.uk/" TargetMode="External"/><Relationship Id="rId4" Type="http://schemas.openxmlformats.org/officeDocument/2006/relationships/hyperlink" Target="https://das-help.highwaysengland.co.uk/departures-manua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hyperlink" Target="https://departures.highwaysengland.co.uk/"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E9D70D-C875-1A4E-BF7F-442B7CD027EA}"/>
              </a:ext>
            </a:extLst>
          </p:cNvPr>
          <p:cNvSpPr>
            <a:spLocks noGrp="1"/>
          </p:cNvSpPr>
          <p:nvPr>
            <p:ph type="ctrTitle"/>
          </p:nvPr>
        </p:nvSpPr>
        <p:spPr>
          <a:xfrm>
            <a:off x="562927" y="2007605"/>
            <a:ext cx="11133773" cy="1876362"/>
          </a:xfrm>
        </p:spPr>
        <p:txBody>
          <a:bodyPr>
            <a:normAutofit/>
          </a:bodyPr>
          <a:lstStyle/>
          <a:p>
            <a:r>
              <a:rPr lang="en-US" dirty="0"/>
              <a:t>Post Determination Process for Project Managers</a:t>
            </a:r>
          </a:p>
        </p:txBody>
      </p:sp>
      <p:sp>
        <p:nvSpPr>
          <p:cNvPr id="2" name="Subtitle 1">
            <a:extLst>
              <a:ext uri="{FF2B5EF4-FFF2-40B4-BE49-F238E27FC236}">
                <a16:creationId xmlns:a16="http://schemas.microsoft.com/office/drawing/2014/main" id="{6A2A444B-D7BC-4097-9569-BE44F88FA244}"/>
              </a:ext>
            </a:extLst>
          </p:cNvPr>
          <p:cNvSpPr>
            <a:spLocks noGrp="1"/>
          </p:cNvSpPr>
          <p:nvPr>
            <p:ph type="subTitle" idx="1"/>
          </p:nvPr>
        </p:nvSpPr>
        <p:spPr>
          <a:xfrm>
            <a:off x="562927" y="4651114"/>
            <a:ext cx="8505915" cy="1395557"/>
          </a:xfrm>
        </p:spPr>
        <p:txBody>
          <a:bodyPr/>
          <a:lstStyle/>
          <a:p>
            <a:r>
              <a:rPr lang="en-GB" dirty="0"/>
              <a:t>May 2025</a:t>
            </a:r>
          </a:p>
        </p:txBody>
      </p:sp>
      <p:pic>
        <p:nvPicPr>
          <p:cNvPr id="3" name="Recorded Sound">
            <a:hlinkClick r:id="" action="ppaction://media"/>
            <a:extLst>
              <a:ext uri="{FF2B5EF4-FFF2-40B4-BE49-F238E27FC236}">
                <a16:creationId xmlns:a16="http://schemas.microsoft.com/office/drawing/2014/main" id="{C19FD32D-6400-B4CC-C323-D3C87A8AB6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9300" y="6046671"/>
            <a:ext cx="406400" cy="406400"/>
          </a:xfrm>
          <a:prstGeom prst="rect">
            <a:avLst/>
          </a:prstGeom>
        </p:spPr>
      </p:pic>
    </p:spTree>
    <p:extLst>
      <p:ext uri="{BB962C8B-B14F-4D97-AF65-F5344CB8AC3E}">
        <p14:creationId xmlns:p14="http://schemas.microsoft.com/office/powerpoint/2010/main" val="2423669445"/>
      </p:ext>
    </p:extLst>
  </p:cSld>
  <p:clrMapOvr>
    <a:masterClrMapping/>
  </p:clrMapOvr>
  <p:transition spd="slow" advTm="881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701555-223A-A15B-2FFD-03145236C4DA}"/>
              </a:ext>
            </a:extLst>
          </p:cNvPr>
          <p:cNvSpPr txBox="1"/>
          <p:nvPr/>
        </p:nvSpPr>
        <p:spPr>
          <a:xfrm>
            <a:off x="8727030" y="85045"/>
            <a:ext cx="3349487" cy="738664"/>
          </a:xfrm>
          <a:prstGeom prst="rect">
            <a:avLst/>
          </a:prstGeom>
          <a:solidFill>
            <a:schemeClr val="accent1"/>
          </a:solidFill>
        </p:spPr>
        <p:txBody>
          <a:bodyPr wrap="square">
            <a:spAutoFit/>
          </a:bodyPr>
          <a:lstStyle/>
          <a:p>
            <a:r>
              <a:rPr lang="en-GB" sz="1050" b="1" dirty="0">
                <a:solidFill>
                  <a:schemeClr val="bg1"/>
                </a:solidFill>
                <a:latin typeface="Arial" panose="020B0604020202020204" pitchFamily="34" charset="0"/>
                <a:cs typeface="Arial" panose="020B0604020202020204" pitchFamily="34" charset="0"/>
              </a:rPr>
              <a:t>Now download your report by clicking on the down arrow here.  Please be aware that this will produce a csv report so you will need to convert this to Excel to save your changes.</a:t>
            </a:r>
          </a:p>
        </p:txBody>
      </p:sp>
      <p:pic>
        <p:nvPicPr>
          <p:cNvPr id="7" name="Picture 6">
            <a:extLst>
              <a:ext uri="{FF2B5EF4-FFF2-40B4-BE49-F238E27FC236}">
                <a16:creationId xmlns:a16="http://schemas.microsoft.com/office/drawing/2014/main" id="{7E19D4D6-01BE-CCC4-4118-BE130824BA49}"/>
              </a:ext>
            </a:extLst>
          </p:cNvPr>
          <p:cNvPicPr>
            <a:picLocks noChangeAspect="1"/>
          </p:cNvPicPr>
          <p:nvPr/>
        </p:nvPicPr>
        <p:blipFill>
          <a:blip r:embed="rId4"/>
          <a:stretch>
            <a:fillRect/>
          </a:stretch>
        </p:blipFill>
        <p:spPr>
          <a:xfrm>
            <a:off x="0" y="967929"/>
            <a:ext cx="11854543" cy="5066362"/>
          </a:xfrm>
          <a:prstGeom prst="rect">
            <a:avLst/>
          </a:prstGeom>
        </p:spPr>
      </p:pic>
      <p:cxnSp>
        <p:nvCxnSpPr>
          <p:cNvPr id="8" name="Straight Arrow Connector 7">
            <a:extLst>
              <a:ext uri="{FF2B5EF4-FFF2-40B4-BE49-F238E27FC236}">
                <a16:creationId xmlns:a16="http://schemas.microsoft.com/office/drawing/2014/main" id="{A299022A-A150-9B4C-F3F4-81AEEAD41A3B}"/>
              </a:ext>
            </a:extLst>
          </p:cNvPr>
          <p:cNvCxnSpPr>
            <a:cxnSpLocks/>
          </p:cNvCxnSpPr>
          <p:nvPr/>
        </p:nvCxnSpPr>
        <p:spPr>
          <a:xfrm>
            <a:off x="11324528" y="823709"/>
            <a:ext cx="0" cy="547891"/>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1" name="Recorded Sound">
            <a:hlinkClick r:id="" action="ppaction://media"/>
            <a:extLst>
              <a:ext uri="{FF2B5EF4-FFF2-40B4-BE49-F238E27FC236}">
                <a16:creationId xmlns:a16="http://schemas.microsoft.com/office/drawing/2014/main" id="{902850CA-5C22-1B19-6343-B55B92FADA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3525" y="6283325"/>
            <a:ext cx="406400" cy="406400"/>
          </a:xfrm>
          <a:prstGeom prst="rect">
            <a:avLst/>
          </a:prstGeom>
        </p:spPr>
      </p:pic>
    </p:spTree>
    <p:extLst>
      <p:ext uri="{BB962C8B-B14F-4D97-AF65-F5344CB8AC3E}">
        <p14:creationId xmlns:p14="http://schemas.microsoft.com/office/powerpoint/2010/main" val="201874930"/>
      </p:ext>
    </p:extLst>
  </p:cSld>
  <p:clrMapOvr>
    <a:masterClrMapping/>
  </p:clrMapOvr>
  <p:transition spd="slow" advTm="11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7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90F19D-CE02-9C97-8E31-D95C4E0FE1F7}"/>
              </a:ext>
            </a:extLst>
          </p:cNvPr>
          <p:cNvSpPr txBox="1"/>
          <p:nvPr/>
        </p:nvSpPr>
        <p:spPr>
          <a:xfrm>
            <a:off x="2291254" y="300335"/>
            <a:ext cx="7756635" cy="646331"/>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rPr>
              <a:t>This is the raw data that you will receive, and this is a good example of a scheme that covers both DAS 2 and DAS 3 Departures </a:t>
            </a:r>
          </a:p>
        </p:txBody>
      </p:sp>
      <p:pic>
        <p:nvPicPr>
          <p:cNvPr id="5" name="Picture 4">
            <a:extLst>
              <a:ext uri="{FF2B5EF4-FFF2-40B4-BE49-F238E27FC236}">
                <a16:creationId xmlns:a16="http://schemas.microsoft.com/office/drawing/2014/main" id="{206A2798-C584-18E9-ED78-B60500712C69}"/>
              </a:ext>
            </a:extLst>
          </p:cNvPr>
          <p:cNvPicPr>
            <a:picLocks noChangeAspect="1"/>
          </p:cNvPicPr>
          <p:nvPr/>
        </p:nvPicPr>
        <p:blipFill>
          <a:blip r:embed="rId4"/>
          <a:stretch>
            <a:fillRect/>
          </a:stretch>
        </p:blipFill>
        <p:spPr>
          <a:xfrm>
            <a:off x="0" y="2258197"/>
            <a:ext cx="12192000" cy="3304065"/>
          </a:xfrm>
          <a:prstGeom prst="rect">
            <a:avLst/>
          </a:prstGeom>
        </p:spPr>
      </p:pic>
      <p:sp>
        <p:nvSpPr>
          <p:cNvPr id="7" name="TextBox 6">
            <a:extLst>
              <a:ext uri="{FF2B5EF4-FFF2-40B4-BE49-F238E27FC236}">
                <a16:creationId xmlns:a16="http://schemas.microsoft.com/office/drawing/2014/main" id="{7ABBD65D-999A-5003-8C32-1CFBC3D4BE3F}"/>
              </a:ext>
            </a:extLst>
          </p:cNvPr>
          <p:cNvSpPr txBox="1"/>
          <p:nvPr/>
        </p:nvSpPr>
        <p:spPr>
          <a:xfrm>
            <a:off x="75433" y="840828"/>
            <a:ext cx="1616733" cy="523220"/>
          </a:xfrm>
          <a:prstGeom prst="rect">
            <a:avLst/>
          </a:prstGeom>
          <a:solidFill>
            <a:schemeClr val="accent1"/>
          </a:solidFill>
        </p:spPr>
        <p:txBody>
          <a:bodyPr wrap="square">
            <a:spAutoFit/>
          </a:bodyPr>
          <a:lstStyle/>
          <a:p>
            <a:r>
              <a:rPr lang="en-GB" sz="1400" dirty="0">
                <a:solidFill>
                  <a:schemeClr val="bg1"/>
                </a:solidFill>
                <a:latin typeface="Arial" panose="020B0604020202020204" pitchFamily="34" charset="0"/>
                <a:cs typeface="Arial" panose="020B0604020202020204" pitchFamily="34" charset="0"/>
              </a:rPr>
              <a:t>Sort Departure ID smallest to largest</a:t>
            </a:r>
          </a:p>
        </p:txBody>
      </p:sp>
      <p:cxnSp>
        <p:nvCxnSpPr>
          <p:cNvPr id="8" name="Straight Arrow Connector 7">
            <a:extLst>
              <a:ext uri="{FF2B5EF4-FFF2-40B4-BE49-F238E27FC236}">
                <a16:creationId xmlns:a16="http://schemas.microsoft.com/office/drawing/2014/main" id="{7E1C4F39-B421-5F50-99A0-B95893770EA2}"/>
              </a:ext>
            </a:extLst>
          </p:cNvPr>
          <p:cNvCxnSpPr>
            <a:cxnSpLocks/>
          </p:cNvCxnSpPr>
          <p:nvPr/>
        </p:nvCxnSpPr>
        <p:spPr>
          <a:xfrm>
            <a:off x="425450" y="1364048"/>
            <a:ext cx="0" cy="102715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E5905C3-8BE1-43D5-B29C-2EE624145612}"/>
              </a:ext>
            </a:extLst>
          </p:cNvPr>
          <p:cNvSpPr txBox="1"/>
          <p:nvPr/>
        </p:nvSpPr>
        <p:spPr>
          <a:xfrm>
            <a:off x="1818289" y="946666"/>
            <a:ext cx="2157362" cy="1169551"/>
          </a:xfrm>
          <a:prstGeom prst="rect">
            <a:avLst/>
          </a:prstGeom>
          <a:solidFill>
            <a:schemeClr val="accent1"/>
          </a:solidFill>
          <a:ln>
            <a:solidFill>
              <a:schemeClr val="accent1"/>
            </a:solidFill>
          </a:ln>
        </p:spPr>
        <p:txBody>
          <a:bodyPr wrap="square">
            <a:spAutoFit/>
          </a:bodyPr>
          <a:lstStyle/>
          <a:p>
            <a:r>
              <a:rPr lang="en-GB" sz="1400" dirty="0">
                <a:solidFill>
                  <a:schemeClr val="bg1"/>
                </a:solidFill>
                <a:latin typeface="Arial" panose="020B0604020202020204" pitchFamily="34" charset="0"/>
                <a:cs typeface="Arial" panose="020B0604020202020204" pitchFamily="34" charset="0"/>
              </a:rPr>
              <a:t>Filter the workflow state by removing any Rejected, Withdrawn and any departures that are not determined.</a:t>
            </a:r>
          </a:p>
        </p:txBody>
      </p:sp>
      <p:cxnSp>
        <p:nvCxnSpPr>
          <p:cNvPr id="11" name="Straight Arrow Connector 10">
            <a:extLst>
              <a:ext uri="{FF2B5EF4-FFF2-40B4-BE49-F238E27FC236}">
                <a16:creationId xmlns:a16="http://schemas.microsoft.com/office/drawing/2014/main" id="{6052E34A-60CA-C37A-0CD8-2DEF25DA4B14}"/>
              </a:ext>
            </a:extLst>
          </p:cNvPr>
          <p:cNvCxnSpPr>
            <a:cxnSpLocks/>
          </p:cNvCxnSpPr>
          <p:nvPr/>
        </p:nvCxnSpPr>
        <p:spPr>
          <a:xfrm>
            <a:off x="2950101" y="2116217"/>
            <a:ext cx="0" cy="65698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A8B67855-FB9A-1B3C-B0AC-53C5C9E7F6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5450" y="6433429"/>
            <a:ext cx="406400" cy="406400"/>
          </a:xfrm>
          <a:prstGeom prst="rect">
            <a:avLst/>
          </a:prstGeom>
        </p:spPr>
      </p:pic>
    </p:spTree>
    <p:extLst>
      <p:ext uri="{BB962C8B-B14F-4D97-AF65-F5344CB8AC3E}">
        <p14:creationId xmlns:p14="http://schemas.microsoft.com/office/powerpoint/2010/main" val="258014298"/>
      </p:ext>
    </p:extLst>
  </p:cSld>
  <p:clrMapOvr>
    <a:masterClrMapping/>
  </p:clrMapOvr>
  <p:transition spd="slow" advTm="11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a:extLst>
              <a:ext uri="{FF2B5EF4-FFF2-40B4-BE49-F238E27FC236}">
                <a16:creationId xmlns:a16="http://schemas.microsoft.com/office/drawing/2014/main" id="{886CB62E-F03E-6685-DF3C-D9F489DD71BB}"/>
              </a:ext>
            </a:extLst>
          </p:cNvPr>
          <p:cNvCxnSpPr>
            <a:cxnSpLocks/>
          </p:cNvCxnSpPr>
          <p:nvPr/>
        </p:nvCxnSpPr>
        <p:spPr>
          <a:xfrm>
            <a:off x="8181183" y="808719"/>
            <a:ext cx="0" cy="79068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B876F9F-E9DC-8B94-2C15-0DE3EA71FBB6}"/>
              </a:ext>
            </a:extLst>
          </p:cNvPr>
          <p:cNvSpPr txBox="1"/>
          <p:nvPr/>
        </p:nvSpPr>
        <p:spPr>
          <a:xfrm>
            <a:off x="220717" y="168167"/>
            <a:ext cx="7442354" cy="923330"/>
          </a:xfrm>
          <a:prstGeom prst="rect">
            <a:avLst/>
          </a:prstGeom>
          <a:noFill/>
        </p:spPr>
        <p:txBody>
          <a:bodyPr wrap="square">
            <a:spAutoFit/>
          </a:bodyPr>
          <a:lstStyle/>
          <a:p>
            <a:r>
              <a:rPr lang="en-GB" b="1" dirty="0"/>
              <a:t>This report produces a full list of your departures and provides clarification on which departures you have closed out at Post Determination and those still requiring action.</a:t>
            </a:r>
          </a:p>
        </p:txBody>
      </p:sp>
      <p:sp>
        <p:nvSpPr>
          <p:cNvPr id="7" name="TextBox 6">
            <a:extLst>
              <a:ext uri="{FF2B5EF4-FFF2-40B4-BE49-F238E27FC236}">
                <a16:creationId xmlns:a16="http://schemas.microsoft.com/office/drawing/2014/main" id="{1932FB38-9C6C-986C-26FD-132DC22B8775}"/>
              </a:ext>
            </a:extLst>
          </p:cNvPr>
          <p:cNvSpPr txBox="1"/>
          <p:nvPr/>
        </p:nvSpPr>
        <p:spPr>
          <a:xfrm>
            <a:off x="7866135" y="94941"/>
            <a:ext cx="3907059" cy="923330"/>
          </a:xfrm>
          <a:prstGeom prst="rect">
            <a:avLst/>
          </a:prstGeom>
          <a:solidFill>
            <a:schemeClr val="accent1"/>
          </a:solidFill>
        </p:spPr>
        <p:txBody>
          <a:bodyPr wrap="square">
            <a:spAutoFit/>
          </a:bodyPr>
          <a:lstStyle/>
          <a:p>
            <a:r>
              <a:rPr lang="en-GB" sz="1200" dirty="0">
                <a:solidFill>
                  <a:schemeClr val="bg1"/>
                </a:solidFill>
                <a:latin typeface="Arial" panose="020B0604020202020204" pitchFamily="34" charset="0"/>
                <a:cs typeface="Arial" panose="020B0604020202020204" pitchFamily="34" charset="0"/>
              </a:rPr>
              <a:t>This date will dictate which process you need to follow for performing Post Determination on your departures on DAS.  See link for Guidance </a:t>
            </a:r>
            <a:r>
              <a:rPr lang="en-GB" sz="12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Post Determination</a:t>
            </a:r>
            <a:r>
              <a:rPr lang="en-GB" sz="1200" dirty="0">
                <a:solidFill>
                  <a:schemeClr val="bg1"/>
                </a:solidFill>
                <a:latin typeface="Arial" panose="020B0604020202020204" pitchFamily="34" charset="0"/>
                <a:cs typeface="Arial" panose="020B0604020202020204" pitchFamily="34" charset="0"/>
              </a:rPr>
              <a:t>  and the following slide</a:t>
            </a:r>
            <a:r>
              <a:rPr lang="en-GB" sz="1800" dirty="0">
                <a:solidFill>
                  <a:schemeClr val="bg1"/>
                </a:solidFill>
                <a:latin typeface="Arial" panose="020B0604020202020204" pitchFamily="34" charset="0"/>
                <a:cs typeface="Arial" panose="020B0604020202020204" pitchFamily="34" charset="0"/>
              </a:rPr>
              <a:t>.</a:t>
            </a:r>
          </a:p>
        </p:txBody>
      </p:sp>
      <p:pic>
        <p:nvPicPr>
          <p:cNvPr id="24" name="Recorded Sound">
            <a:hlinkClick r:id="" action="ppaction://media"/>
            <a:extLst>
              <a:ext uri="{FF2B5EF4-FFF2-40B4-BE49-F238E27FC236}">
                <a16:creationId xmlns:a16="http://schemas.microsoft.com/office/drawing/2014/main" id="{13354354-B814-BB02-C5CD-0616E2A9CD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2895" y="5849730"/>
            <a:ext cx="406400" cy="406400"/>
          </a:xfrm>
          <a:prstGeom prst="rect">
            <a:avLst/>
          </a:prstGeom>
        </p:spPr>
      </p:pic>
      <p:pic>
        <p:nvPicPr>
          <p:cNvPr id="12" name="Picture 11">
            <a:extLst>
              <a:ext uri="{FF2B5EF4-FFF2-40B4-BE49-F238E27FC236}">
                <a16:creationId xmlns:a16="http://schemas.microsoft.com/office/drawing/2014/main" id="{E9A2F9FE-35F8-6D4D-2F6D-029AFC723540}"/>
              </a:ext>
            </a:extLst>
          </p:cNvPr>
          <p:cNvPicPr>
            <a:picLocks noChangeAspect="1"/>
          </p:cNvPicPr>
          <p:nvPr/>
        </p:nvPicPr>
        <p:blipFill>
          <a:blip r:embed="rId6"/>
          <a:stretch>
            <a:fillRect/>
          </a:stretch>
        </p:blipFill>
        <p:spPr>
          <a:xfrm>
            <a:off x="220228" y="3037124"/>
            <a:ext cx="11751544" cy="1910481"/>
          </a:xfrm>
          <a:prstGeom prst="rect">
            <a:avLst/>
          </a:prstGeom>
        </p:spPr>
      </p:pic>
      <p:graphicFrame>
        <p:nvGraphicFramePr>
          <p:cNvPr id="22" name="Table 21">
            <a:extLst>
              <a:ext uri="{FF2B5EF4-FFF2-40B4-BE49-F238E27FC236}">
                <a16:creationId xmlns:a16="http://schemas.microsoft.com/office/drawing/2014/main" id="{29C6670C-148C-BC49-8B88-DAEF4E09484D}"/>
              </a:ext>
            </a:extLst>
          </p:cNvPr>
          <p:cNvGraphicFramePr>
            <a:graphicFrameLocks noGrp="1"/>
          </p:cNvGraphicFramePr>
          <p:nvPr>
            <p:extLst>
              <p:ext uri="{D42A27DB-BD31-4B8C-83A1-F6EECF244321}">
                <p14:modId xmlns:p14="http://schemas.microsoft.com/office/powerpoint/2010/main" val="1234348699"/>
              </p:ext>
            </p:extLst>
          </p:nvPr>
        </p:nvGraphicFramePr>
        <p:xfrm>
          <a:off x="220228" y="5023648"/>
          <a:ext cx="8392144" cy="1768975"/>
        </p:xfrm>
        <a:graphic>
          <a:graphicData uri="http://schemas.openxmlformats.org/drawingml/2006/table">
            <a:tbl>
              <a:tblPr/>
              <a:tblGrid>
                <a:gridCol w="1032879">
                  <a:extLst>
                    <a:ext uri="{9D8B030D-6E8A-4147-A177-3AD203B41FA5}">
                      <a16:colId xmlns:a16="http://schemas.microsoft.com/office/drawing/2014/main" val="2392656838"/>
                    </a:ext>
                  </a:extLst>
                </a:gridCol>
                <a:gridCol w="1081295">
                  <a:extLst>
                    <a:ext uri="{9D8B030D-6E8A-4147-A177-3AD203B41FA5}">
                      <a16:colId xmlns:a16="http://schemas.microsoft.com/office/drawing/2014/main" val="2628891934"/>
                    </a:ext>
                  </a:extLst>
                </a:gridCol>
                <a:gridCol w="1227505">
                  <a:extLst>
                    <a:ext uri="{9D8B030D-6E8A-4147-A177-3AD203B41FA5}">
                      <a16:colId xmlns:a16="http://schemas.microsoft.com/office/drawing/2014/main" val="1251668848"/>
                    </a:ext>
                  </a:extLst>
                </a:gridCol>
                <a:gridCol w="5050465">
                  <a:extLst>
                    <a:ext uri="{9D8B030D-6E8A-4147-A177-3AD203B41FA5}">
                      <a16:colId xmlns:a16="http://schemas.microsoft.com/office/drawing/2014/main" val="2449827669"/>
                    </a:ext>
                  </a:extLst>
                </a:gridCol>
              </a:tblGrid>
              <a:tr h="432935">
                <a:tc>
                  <a:txBody>
                    <a:bodyPr/>
                    <a:lstStyle/>
                    <a:p>
                      <a:pPr algn="l" rtl="0" fontAlgn="t"/>
                      <a:r>
                        <a:rPr lang="en-GB" sz="800" b="1" i="0" u="none" strike="noStrike">
                          <a:solidFill>
                            <a:srgbClr val="000000"/>
                          </a:solidFill>
                          <a:effectLst/>
                          <a:latin typeface="Calibri" panose="020F0502020204030204" pitchFamily="34" charset="0"/>
                        </a:rPr>
                        <a:t>Workflow State (Column C)</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t"/>
                      <a:r>
                        <a:rPr lang="en-GB" sz="800" b="1" i="0" u="none" strike="noStrike">
                          <a:solidFill>
                            <a:srgbClr val="000000"/>
                          </a:solidFill>
                          <a:effectLst/>
                          <a:latin typeface="Calibri" panose="020F0502020204030204" pitchFamily="34" charset="0"/>
                        </a:rPr>
                        <a:t>All condition Post Determination Action complete (Column I)</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t"/>
                      <a:r>
                        <a:rPr lang="en-GB" sz="800" b="1" i="0" u="none" strike="noStrike">
                          <a:solidFill>
                            <a:srgbClr val="000000"/>
                          </a:solidFill>
                          <a:effectLst/>
                          <a:latin typeface="Calibri" panose="020F0502020204030204" pitchFamily="34" charset="0"/>
                        </a:rPr>
                        <a:t>All Post Determination Actions Complete (Column J)</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t"/>
                      <a:r>
                        <a:rPr lang="en-GB" sz="800" b="1" i="0" u="none" strike="noStrike" dirty="0">
                          <a:solidFill>
                            <a:srgbClr val="000000"/>
                          </a:solidFill>
                          <a:effectLst/>
                          <a:latin typeface="Calibri" panose="020F0502020204030204" pitchFamily="34" charset="0"/>
                        </a:rPr>
                        <a:t>Explanation </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727762686"/>
                  </a:ext>
                </a:extLst>
              </a:tr>
              <a:tr h="189862">
                <a:tc>
                  <a:txBody>
                    <a:bodyPr/>
                    <a:lstStyle/>
                    <a:p>
                      <a:pPr algn="l" rtl="0" fontAlgn="t"/>
                      <a:r>
                        <a:rPr lang="en-GB" sz="800" b="0" i="0" u="none" strike="noStrike">
                          <a:solidFill>
                            <a:srgbClr val="000000"/>
                          </a:solidFill>
                          <a:effectLst/>
                          <a:latin typeface="Calibri" panose="020F0502020204030204" pitchFamily="34" charset="0"/>
                        </a:rPr>
                        <a:t>Approved </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t"/>
                      <a:r>
                        <a:rPr lang="en-GB" sz="800" b="0" i="0" u="none" strike="noStrike">
                          <a:solidFill>
                            <a:srgbClr val="000000"/>
                          </a:solidFill>
                          <a:effectLst/>
                          <a:latin typeface="Calibri" panose="020F0502020204030204" pitchFamily="34" charset="0"/>
                        </a:rPr>
                        <a:t>N/A  </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t"/>
                      <a:r>
                        <a:rPr lang="en-GB" sz="800" b="0" i="0" u="none" strike="noStrike" dirty="0">
                          <a:solidFill>
                            <a:srgbClr val="000000"/>
                          </a:solidFill>
                          <a:effectLst/>
                          <a:latin typeface="Calibri" panose="020F0502020204030204" pitchFamily="34" charset="0"/>
                        </a:rPr>
                        <a:t>No </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t"/>
                      <a:r>
                        <a:rPr lang="en-GB" sz="800" b="0" i="0" u="none" strike="noStrike" dirty="0">
                          <a:solidFill>
                            <a:srgbClr val="000000"/>
                          </a:solidFill>
                          <a:effectLst/>
                          <a:latin typeface="Calibri" panose="020F0502020204030204" pitchFamily="34" charset="0"/>
                        </a:rPr>
                        <a:t>Departure  has no conditions set by SES but will need to be reviewed by PM to ensure all  Post Determination (PD) fields are complete.  </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919853980"/>
                  </a:ext>
                </a:extLst>
              </a:tr>
              <a:tr h="406400">
                <a:tc>
                  <a:txBody>
                    <a:bodyPr/>
                    <a:lstStyle/>
                    <a:p>
                      <a:pPr algn="l" rtl="0" fontAlgn="t"/>
                      <a:r>
                        <a:rPr lang="en-GB" sz="800" b="0" i="0" u="none" strike="noStrike">
                          <a:solidFill>
                            <a:srgbClr val="000000"/>
                          </a:solidFill>
                          <a:effectLst/>
                          <a:latin typeface="Calibri" panose="020F0502020204030204" pitchFamily="34" charset="0"/>
                        </a:rPr>
                        <a:t>Approved with Conditions</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t"/>
                      <a:r>
                        <a:rPr lang="en-GB" sz="800" b="0" i="0" u="none" strike="noStrike">
                          <a:solidFill>
                            <a:srgbClr val="000000"/>
                          </a:solidFill>
                          <a:effectLst/>
                          <a:latin typeface="Calibri" panose="020F0502020204030204" pitchFamily="34" charset="0"/>
                        </a:rPr>
                        <a:t>Unknown</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t"/>
                      <a:r>
                        <a:rPr lang="en-GB" sz="800" b="0" i="0" u="none" strike="noStrike" dirty="0">
                          <a:solidFill>
                            <a:srgbClr val="000000"/>
                          </a:solidFill>
                          <a:effectLst/>
                          <a:latin typeface="Calibri" panose="020F0502020204030204" pitchFamily="34" charset="0"/>
                        </a:rPr>
                        <a:t>Yes</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t"/>
                      <a:r>
                        <a:rPr lang="en-GB" sz="800" b="0" i="0" u="none" strike="noStrike" dirty="0">
                          <a:solidFill>
                            <a:srgbClr val="000000"/>
                          </a:solidFill>
                          <a:effectLst/>
                          <a:latin typeface="Calibri" panose="020F0502020204030204" pitchFamily="34" charset="0"/>
                        </a:rPr>
                        <a:t>This Departure was submitted prior to the DAS enhancement of Condition Management.  You will need to review the departure to ensure that conditions have been met and evidence attached. All other areas of Post Determination stage have been completed. The status will remain as “Unknown”.</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787953514"/>
                  </a:ext>
                </a:extLst>
              </a:tr>
              <a:tr h="406400">
                <a:tc>
                  <a:txBody>
                    <a:bodyPr/>
                    <a:lstStyle/>
                    <a:p>
                      <a:pPr algn="l" rtl="0" fontAlgn="t"/>
                      <a:r>
                        <a:rPr lang="en-GB" sz="800" b="0" i="0" u="none" strike="noStrike">
                          <a:solidFill>
                            <a:srgbClr val="000000"/>
                          </a:solidFill>
                          <a:effectLst/>
                          <a:latin typeface="Calibri" panose="020F0502020204030204" pitchFamily="34" charset="0"/>
                        </a:rPr>
                        <a:t>Approved with Conditions</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t"/>
                      <a:r>
                        <a:rPr lang="en-GB" sz="800" b="0" i="0" u="none" strike="noStrike">
                          <a:solidFill>
                            <a:srgbClr val="000000"/>
                          </a:solidFill>
                          <a:effectLst/>
                          <a:latin typeface="Calibri" panose="020F0502020204030204" pitchFamily="34" charset="0"/>
                        </a:rPr>
                        <a:t>No</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t"/>
                      <a:r>
                        <a:rPr lang="en-GB" sz="800" b="0" i="0" u="none" strike="noStrike">
                          <a:solidFill>
                            <a:srgbClr val="000000"/>
                          </a:solidFill>
                          <a:effectLst/>
                          <a:latin typeface="Calibri" panose="020F0502020204030204" pitchFamily="34" charset="0"/>
                        </a:rPr>
                        <a:t>No</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t"/>
                      <a:r>
                        <a:rPr lang="en-GB" sz="800" b="0" i="0" u="none" strike="noStrike" dirty="0">
                          <a:solidFill>
                            <a:srgbClr val="000000"/>
                          </a:solidFill>
                          <a:effectLst/>
                          <a:latin typeface="Calibri" panose="020F0502020204030204" pitchFamily="34" charset="0"/>
                        </a:rPr>
                        <a:t>This departure was entered after the enhancement of Condition Management and evidence that the condition has been met has </a:t>
                      </a:r>
                      <a:r>
                        <a:rPr lang="en-GB" sz="800" b="1" i="0" u="none" strike="noStrike" dirty="0">
                          <a:solidFill>
                            <a:srgbClr val="000000"/>
                          </a:solidFill>
                          <a:effectLst/>
                          <a:latin typeface="Calibri" panose="020F0502020204030204" pitchFamily="34" charset="0"/>
                        </a:rPr>
                        <a:t>not</a:t>
                      </a:r>
                      <a:r>
                        <a:rPr lang="en-GB" sz="800" b="0" i="0" u="none" strike="noStrike" dirty="0">
                          <a:solidFill>
                            <a:srgbClr val="000000"/>
                          </a:solidFill>
                          <a:effectLst/>
                          <a:latin typeface="Calibri" panose="020F0502020204030204" pitchFamily="34" charset="0"/>
                        </a:rPr>
                        <a:t> been entered onto DAS. Other areas of PD stage also need completing.</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324732495"/>
                  </a:ext>
                </a:extLst>
              </a:tr>
              <a:tr h="273050">
                <a:tc>
                  <a:txBody>
                    <a:bodyPr/>
                    <a:lstStyle/>
                    <a:p>
                      <a:pPr algn="l" rtl="0" fontAlgn="t"/>
                      <a:r>
                        <a:rPr lang="en-GB" sz="800" b="0" i="0" u="none" strike="noStrike">
                          <a:solidFill>
                            <a:srgbClr val="000000"/>
                          </a:solidFill>
                          <a:effectLst/>
                          <a:latin typeface="Calibri" panose="020F0502020204030204" pitchFamily="34" charset="0"/>
                        </a:rPr>
                        <a:t>Approved with Conditions</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t"/>
                      <a:r>
                        <a:rPr lang="en-GB" sz="800" b="0" i="0" u="none" strike="noStrike">
                          <a:solidFill>
                            <a:srgbClr val="000000"/>
                          </a:solidFill>
                          <a:effectLst/>
                          <a:latin typeface="Calibri" panose="020F0502020204030204" pitchFamily="34" charset="0"/>
                        </a:rPr>
                        <a:t>Yes</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t"/>
                      <a:r>
                        <a:rPr lang="en-GB" sz="800" b="0" i="0" u="none" strike="noStrike">
                          <a:solidFill>
                            <a:srgbClr val="000000"/>
                          </a:solidFill>
                          <a:effectLst/>
                          <a:latin typeface="Calibri" panose="020F0502020204030204" pitchFamily="34" charset="0"/>
                        </a:rPr>
                        <a:t>Yes</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rtl="0" fontAlgn="t"/>
                      <a:r>
                        <a:rPr lang="en-GB" sz="800" b="0" i="0" u="none" strike="noStrike" dirty="0">
                          <a:solidFill>
                            <a:srgbClr val="000000"/>
                          </a:solidFill>
                          <a:effectLst/>
                          <a:latin typeface="Calibri" panose="020F0502020204030204" pitchFamily="34" charset="0"/>
                        </a:rPr>
                        <a:t>This departure was entered after the enhanced Condition Management and evidence that the condition has been met</a:t>
                      </a:r>
                      <a:r>
                        <a:rPr lang="en-GB" sz="800" b="1" i="0" u="none" strike="noStrike" dirty="0">
                          <a:solidFill>
                            <a:srgbClr val="000000"/>
                          </a:solidFill>
                          <a:effectLst/>
                          <a:latin typeface="Calibri" panose="020F0502020204030204" pitchFamily="34" charset="0"/>
                        </a:rPr>
                        <a:t> has been</a:t>
                      </a:r>
                      <a:r>
                        <a:rPr lang="en-GB" sz="800" b="0" i="0" u="none" strike="noStrike" dirty="0">
                          <a:solidFill>
                            <a:srgbClr val="000000"/>
                          </a:solidFill>
                          <a:effectLst/>
                          <a:latin typeface="Calibri" panose="020F0502020204030204" pitchFamily="34" charset="0"/>
                        </a:rPr>
                        <a:t> entered onto DAS and all areas of PD have been completed.</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909761576"/>
                  </a:ext>
                </a:extLst>
              </a:tr>
            </a:tbl>
          </a:graphicData>
        </a:graphic>
      </p:graphicFrame>
      <p:sp>
        <p:nvSpPr>
          <p:cNvPr id="23" name="TextBox 22">
            <a:extLst>
              <a:ext uri="{FF2B5EF4-FFF2-40B4-BE49-F238E27FC236}">
                <a16:creationId xmlns:a16="http://schemas.microsoft.com/office/drawing/2014/main" id="{686912A6-FAEA-B7FD-E41D-D25CC23CE56D}"/>
              </a:ext>
            </a:extLst>
          </p:cNvPr>
          <p:cNvSpPr txBox="1"/>
          <p:nvPr/>
        </p:nvSpPr>
        <p:spPr>
          <a:xfrm>
            <a:off x="9088627" y="5139574"/>
            <a:ext cx="2828877" cy="276999"/>
          </a:xfrm>
          <a:prstGeom prst="rect">
            <a:avLst/>
          </a:prstGeom>
          <a:solidFill>
            <a:schemeClr val="accent1"/>
          </a:solidFill>
          <a:ln>
            <a:solidFill>
              <a:schemeClr val="bg1"/>
            </a:solidFill>
          </a:ln>
        </p:spPr>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Key to Understanding Column I and J</a:t>
            </a:r>
          </a:p>
        </p:txBody>
      </p:sp>
      <p:cxnSp>
        <p:nvCxnSpPr>
          <p:cNvPr id="26" name="Straight Arrow Connector 25">
            <a:extLst>
              <a:ext uri="{FF2B5EF4-FFF2-40B4-BE49-F238E27FC236}">
                <a16:creationId xmlns:a16="http://schemas.microsoft.com/office/drawing/2014/main" id="{95C2F9FB-BDC4-9F26-0B95-9FBE812A4201}"/>
              </a:ext>
            </a:extLst>
          </p:cNvPr>
          <p:cNvCxnSpPr>
            <a:cxnSpLocks/>
          </p:cNvCxnSpPr>
          <p:nvPr/>
        </p:nvCxnSpPr>
        <p:spPr>
          <a:xfrm flipH="1">
            <a:off x="8612372" y="5367402"/>
            <a:ext cx="476255"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FAE471D-A725-0A12-3509-764A5BE6EE01}"/>
              </a:ext>
            </a:extLst>
          </p:cNvPr>
          <p:cNvPicPr>
            <a:picLocks noChangeAspect="1"/>
          </p:cNvPicPr>
          <p:nvPr/>
        </p:nvPicPr>
        <p:blipFill>
          <a:blip r:embed="rId7"/>
          <a:stretch>
            <a:fillRect/>
          </a:stretch>
        </p:blipFill>
        <p:spPr>
          <a:xfrm>
            <a:off x="220228" y="1032704"/>
            <a:ext cx="11751544" cy="1916158"/>
          </a:xfrm>
          <a:prstGeom prst="rect">
            <a:avLst/>
          </a:prstGeom>
        </p:spPr>
      </p:pic>
      <p:cxnSp>
        <p:nvCxnSpPr>
          <p:cNvPr id="4" name="Straight Arrow Connector 3">
            <a:extLst>
              <a:ext uri="{FF2B5EF4-FFF2-40B4-BE49-F238E27FC236}">
                <a16:creationId xmlns:a16="http://schemas.microsoft.com/office/drawing/2014/main" id="{796C3FAD-5CEB-5D41-4F1B-C4D14BDE18EB}"/>
              </a:ext>
            </a:extLst>
          </p:cNvPr>
          <p:cNvCxnSpPr>
            <a:cxnSpLocks/>
          </p:cNvCxnSpPr>
          <p:nvPr/>
        </p:nvCxnSpPr>
        <p:spPr>
          <a:xfrm>
            <a:off x="8042035" y="1002394"/>
            <a:ext cx="0" cy="7211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258971"/>
      </p:ext>
    </p:extLst>
  </p:cSld>
  <p:clrMapOvr>
    <a:masterClrMapping/>
  </p:clrMapOvr>
  <p:transition spd="slow" advTm="2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1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00AB3F4-AF49-4543-BC94-8FE2F744EB51}"/>
              </a:ext>
            </a:extLst>
          </p:cNvPr>
          <p:cNvSpPr>
            <a:spLocks noGrp="1"/>
          </p:cNvSpPr>
          <p:nvPr>
            <p:ph type="ctrTitle"/>
          </p:nvPr>
        </p:nvSpPr>
        <p:spPr>
          <a:xfrm>
            <a:off x="562927" y="2007605"/>
            <a:ext cx="10990898" cy="1876362"/>
          </a:xfrm>
        </p:spPr>
        <p:txBody>
          <a:bodyPr/>
          <a:lstStyle/>
          <a:p>
            <a:r>
              <a:rPr lang="en-GB" dirty="0"/>
              <a:t>How to Process your Departure at Post Determination </a:t>
            </a:r>
          </a:p>
        </p:txBody>
      </p:sp>
      <p:pic>
        <p:nvPicPr>
          <p:cNvPr id="4" name="Recorded Sound">
            <a:hlinkClick r:id="" action="ppaction://media"/>
            <a:extLst>
              <a:ext uri="{FF2B5EF4-FFF2-40B4-BE49-F238E27FC236}">
                <a16:creationId xmlns:a16="http://schemas.microsoft.com/office/drawing/2014/main" id="{EAFFB992-C768-76C2-C3C0-41D092D9C0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00313" y="5809974"/>
            <a:ext cx="406400" cy="406400"/>
          </a:xfrm>
          <a:prstGeom prst="rect">
            <a:avLst/>
          </a:prstGeom>
        </p:spPr>
      </p:pic>
    </p:spTree>
    <p:extLst>
      <p:ext uri="{BB962C8B-B14F-4D97-AF65-F5344CB8AC3E}">
        <p14:creationId xmlns:p14="http://schemas.microsoft.com/office/powerpoint/2010/main" val="1757124469"/>
      </p:ext>
    </p:extLst>
  </p:cSld>
  <p:clrMapOvr>
    <a:masterClrMapping/>
  </p:clrMapOvr>
  <p:transition spd="slow" advTm="911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E29C57-56E8-393F-1B4D-D10B9B62A04B}"/>
              </a:ext>
            </a:extLst>
          </p:cNvPr>
          <p:cNvSpPr txBox="1"/>
          <p:nvPr/>
        </p:nvSpPr>
        <p:spPr>
          <a:xfrm>
            <a:off x="0" y="34991"/>
            <a:ext cx="11982450" cy="1877437"/>
          </a:xfrm>
          <a:prstGeom prst="rect">
            <a:avLst/>
          </a:prstGeom>
          <a:noFill/>
        </p:spPr>
        <p:txBody>
          <a:bodyPr wrap="square">
            <a:spAutoFit/>
          </a:bodyPr>
          <a:lstStyle/>
          <a:p>
            <a:pPr algn="ctr" fontAlgn="base"/>
            <a:r>
              <a:rPr lang="en-GB" sz="1600" b="1" kern="1200" dirty="0">
                <a:solidFill>
                  <a:srgbClr val="4472C4"/>
                </a:solidFill>
                <a:effectLst/>
                <a:latin typeface="Arial" panose="020B0604020202020204" pitchFamily="34" charset="0"/>
                <a:ea typeface="Times New Roman" panose="02020603050405020304" pitchFamily="18" charset="0"/>
                <a:cs typeface="Arial" panose="020B0604020202020204" pitchFamily="34" charset="0"/>
              </a:rPr>
              <a:t>Departures Created or Determined before the 31 March 2020 inclusive</a:t>
            </a:r>
          </a:p>
          <a:p>
            <a:pPr algn="ctr" fontAlgn="base"/>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fontAlgn="base">
              <a:buFont typeface="+mj-lt"/>
              <a:buAutoNum type="arabicPeriod"/>
              <a:tabLst>
                <a:tab pos="457200" algn="l"/>
              </a:tabLst>
            </a:pPr>
            <a:r>
              <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The PM needs to only update the status (incorporated/not incorporated) and the date for incorporation which could be the date that the scheme opened to traffic.</a:t>
            </a:r>
          </a:p>
          <a:p>
            <a:pPr marL="342900" lvl="0" indent="-342900" algn="just" fontAlgn="base">
              <a:buFont typeface="+mj-lt"/>
              <a:buAutoNum type="arabicPeriod"/>
              <a:tabLst>
                <a:tab pos="457200" algn="l"/>
              </a:tabLst>
            </a:pPr>
            <a:endPar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fontAlgn="base">
              <a:buFont typeface="+mj-lt"/>
              <a:buAutoNum type="arabicPeriod"/>
              <a:tabLst>
                <a:tab pos="457200" algn="l"/>
              </a:tabLst>
            </a:pPr>
            <a:r>
              <a:rPr lang="en-GB" sz="1200" dirty="0">
                <a:solidFill>
                  <a:srgbClr val="444444"/>
                </a:solidFill>
                <a:latin typeface="Arial" panose="020B0604020202020204" pitchFamily="34" charset="0"/>
                <a:ea typeface="Times New Roman" panose="02020603050405020304" pitchFamily="18" charset="0"/>
                <a:cs typeface="Arial" panose="020B0604020202020204" pitchFamily="34" charset="0"/>
              </a:rPr>
              <a:t>Although a value is not required against the ‘Realised Cost Benefit’ please add a zero to close the departure down fully.</a:t>
            </a:r>
          </a:p>
          <a:p>
            <a:pPr marL="342900" lvl="0" indent="-342900" algn="just" fontAlgn="base">
              <a:buFont typeface="+mj-lt"/>
              <a:buAutoNum type="arabicPeriod"/>
              <a:tabLst>
                <a:tab pos="457200" algn="l"/>
              </a:tabLst>
            </a:pPr>
            <a:endPar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fontAlgn="base">
              <a:buFont typeface="+mj-lt"/>
              <a:buAutoNum type="arabicPeriod"/>
              <a:tabLst>
                <a:tab pos="457200" algn="l"/>
              </a:tabLst>
            </a:pPr>
            <a:r>
              <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The information about whether a departure was incorporated should be in the scheme’s ‘Departures from Standards Checklist’ PCF product, in the H&amp;S file and other relevant design documentation provided by the Designer at handover.</a:t>
            </a:r>
          </a:p>
          <a:p>
            <a:pPr marL="342900" indent="-342900" algn="just" fontAlgn="base">
              <a:buFont typeface="+mj-lt"/>
              <a:buAutoNum type="arabicPeriod"/>
              <a:tabLst>
                <a:tab pos="457200" algn="l"/>
              </a:tabLst>
            </a:pPr>
            <a:endPar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a:extLst>
              <a:ext uri="{FF2B5EF4-FFF2-40B4-BE49-F238E27FC236}">
                <a16:creationId xmlns:a16="http://schemas.microsoft.com/office/drawing/2014/main" id="{22D1D12D-9FCC-098C-0481-AC0D98581192}"/>
              </a:ext>
            </a:extLst>
          </p:cNvPr>
          <p:cNvPicPr>
            <a:picLocks noChangeAspect="1"/>
          </p:cNvPicPr>
          <p:nvPr/>
        </p:nvPicPr>
        <p:blipFill>
          <a:blip r:embed="rId4"/>
          <a:stretch>
            <a:fillRect/>
          </a:stretch>
        </p:blipFill>
        <p:spPr>
          <a:xfrm>
            <a:off x="212937" y="1857375"/>
            <a:ext cx="11766125" cy="4818489"/>
          </a:xfrm>
          <a:prstGeom prst="rect">
            <a:avLst/>
          </a:prstGeom>
        </p:spPr>
      </p:pic>
      <p:sp>
        <p:nvSpPr>
          <p:cNvPr id="11" name="TextBox 10">
            <a:extLst>
              <a:ext uri="{FF2B5EF4-FFF2-40B4-BE49-F238E27FC236}">
                <a16:creationId xmlns:a16="http://schemas.microsoft.com/office/drawing/2014/main" id="{0C9C994F-055C-E9A1-8F1C-1E89AF9C46AF}"/>
              </a:ext>
            </a:extLst>
          </p:cNvPr>
          <p:cNvSpPr txBox="1"/>
          <p:nvPr/>
        </p:nvSpPr>
        <p:spPr>
          <a:xfrm>
            <a:off x="9609074" y="3758787"/>
            <a:ext cx="2057400" cy="1015663"/>
          </a:xfrm>
          <a:prstGeom prst="rect">
            <a:avLst/>
          </a:prstGeom>
          <a:solidFill>
            <a:schemeClr val="accent1"/>
          </a:solidFill>
        </p:spPr>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Although a value is not required here – please add a zero to fully close-down the departure at Post Determination</a:t>
            </a:r>
          </a:p>
        </p:txBody>
      </p:sp>
      <p:cxnSp>
        <p:nvCxnSpPr>
          <p:cNvPr id="13" name="Straight Arrow Connector 12">
            <a:extLst>
              <a:ext uri="{FF2B5EF4-FFF2-40B4-BE49-F238E27FC236}">
                <a16:creationId xmlns:a16="http://schemas.microsoft.com/office/drawing/2014/main" id="{966CD3D7-665E-6981-5E37-C4FA3A139690}"/>
              </a:ext>
            </a:extLst>
          </p:cNvPr>
          <p:cNvCxnSpPr>
            <a:cxnSpLocks/>
          </p:cNvCxnSpPr>
          <p:nvPr/>
        </p:nvCxnSpPr>
        <p:spPr>
          <a:xfrm flipH="1">
            <a:off x="8601074" y="4266618"/>
            <a:ext cx="10080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a:extLst>
              <a:ext uri="{FF2B5EF4-FFF2-40B4-BE49-F238E27FC236}">
                <a16:creationId xmlns:a16="http://schemas.microsoft.com/office/drawing/2014/main" id="{D6DCF2C6-2754-934E-5CE9-DC66937CD5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31374" y="6190434"/>
            <a:ext cx="406400" cy="406400"/>
          </a:xfrm>
          <a:prstGeom prst="rect">
            <a:avLst/>
          </a:prstGeom>
        </p:spPr>
      </p:pic>
    </p:spTree>
    <p:extLst>
      <p:ext uri="{BB962C8B-B14F-4D97-AF65-F5344CB8AC3E}">
        <p14:creationId xmlns:p14="http://schemas.microsoft.com/office/powerpoint/2010/main" val="4140512414"/>
      </p:ext>
    </p:extLst>
  </p:cSld>
  <p:clrMapOvr>
    <a:masterClrMapping/>
  </p:clrMapOvr>
  <p:transition spd="slow" advTm="3479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2F6B7D-F708-887C-499F-34BA88C37B1F}"/>
              </a:ext>
            </a:extLst>
          </p:cNvPr>
          <p:cNvSpPr txBox="1"/>
          <p:nvPr/>
        </p:nvSpPr>
        <p:spPr>
          <a:xfrm>
            <a:off x="223519" y="102110"/>
            <a:ext cx="10796905" cy="2383858"/>
          </a:xfrm>
          <a:prstGeom prst="rect">
            <a:avLst/>
          </a:prstGeom>
          <a:noFill/>
        </p:spPr>
        <p:txBody>
          <a:bodyPr wrap="square">
            <a:spAutoFit/>
          </a:bodyPr>
          <a:lstStyle/>
          <a:p>
            <a:pPr algn="ctr">
              <a:lnSpc>
                <a:spcPct val="107000"/>
              </a:lnSpc>
              <a:spcAft>
                <a:spcPts val="800"/>
              </a:spcAft>
            </a:pPr>
            <a:r>
              <a:rPr lang="en-GB" sz="3200" dirty="0">
                <a:effectLst/>
                <a:latin typeface="Arial" panose="020B0604020202020204" pitchFamily="34" charset="0"/>
                <a:ea typeface="Calibri" panose="020F0502020204030204" pitchFamily="34" charset="0"/>
              </a:rPr>
              <a:t> </a:t>
            </a:r>
            <a:r>
              <a:rPr lang="en-GB" sz="1600" b="1" dirty="0">
                <a:solidFill>
                  <a:srgbClr val="4472C4"/>
                </a:solidFill>
                <a:latin typeface="Arial" panose="020B0604020202020204" pitchFamily="34" charset="0"/>
                <a:cs typeface="Arial" panose="020B0604020202020204" pitchFamily="34" charset="0"/>
              </a:rPr>
              <a:t>Departures Determined on or after 01 April 2020 but before 5</a:t>
            </a:r>
            <a:r>
              <a:rPr lang="en-GB" sz="1600" b="1" baseline="30000" dirty="0">
                <a:solidFill>
                  <a:srgbClr val="4472C4"/>
                </a:solidFill>
                <a:latin typeface="Arial" panose="020B0604020202020204" pitchFamily="34" charset="0"/>
                <a:cs typeface="Arial" panose="020B0604020202020204" pitchFamily="34" charset="0"/>
              </a:rPr>
              <a:t>th</a:t>
            </a:r>
            <a:r>
              <a:rPr lang="en-GB" sz="1600" b="1" dirty="0">
                <a:solidFill>
                  <a:srgbClr val="4472C4"/>
                </a:solidFill>
                <a:latin typeface="Arial" panose="020B0604020202020204" pitchFamily="34" charset="0"/>
                <a:cs typeface="Arial" panose="020B0604020202020204" pitchFamily="34" charset="0"/>
              </a:rPr>
              <a:t> May 2022</a:t>
            </a:r>
          </a:p>
          <a:p>
            <a:pPr marL="342900" lvl="0" indent="-342900" algn="just" fontAlgn="base">
              <a:buFont typeface="+mj-lt"/>
              <a:buAutoNum type="arabicPeriod"/>
              <a:tabLst>
                <a:tab pos="457200" algn="l"/>
              </a:tabLst>
            </a:pPr>
            <a:r>
              <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The PM needs to update the status (incorporated/not incorporated) and the date for incorporation which could be the date that the scheme opened to traffic.</a:t>
            </a:r>
          </a:p>
          <a:p>
            <a:pPr marL="342900" lvl="0" indent="-342900" algn="just" fontAlgn="base">
              <a:buFont typeface="+mj-lt"/>
              <a:buAutoNum type="arabicPeriod"/>
              <a:tabLst>
                <a:tab pos="457200" algn="l"/>
              </a:tabLst>
            </a:pPr>
            <a:endPar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fontAlgn="base">
              <a:buFont typeface="+mj-lt"/>
              <a:buAutoNum type="arabicPeriod"/>
              <a:tabLst>
                <a:tab pos="457200" algn="l"/>
              </a:tabLst>
            </a:pPr>
            <a:r>
              <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Add the ‘Realised Cost Benefit’. If the departure was not incorporated into works, then the realised cost benefit shall be zero.</a:t>
            </a:r>
          </a:p>
          <a:p>
            <a:pPr marL="342900" indent="-342900" algn="just" fontAlgn="base">
              <a:buFont typeface="+mj-lt"/>
              <a:buAutoNum type="arabicPeriod"/>
              <a:tabLst>
                <a:tab pos="457200" algn="l"/>
              </a:tabLst>
            </a:pP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fontAlgn="base">
              <a:buFont typeface="+mj-lt"/>
              <a:buAutoNum type="arabicPeriod"/>
              <a:tabLst>
                <a:tab pos="457200" algn="l"/>
              </a:tabLst>
            </a:pPr>
            <a:r>
              <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Untick the ‘Confidentiality’ checkbox as appropriate. </a:t>
            </a:r>
          </a:p>
          <a:p>
            <a:pPr marL="342900" indent="-342900" algn="just" fontAlgn="base">
              <a:buFont typeface="+mj-lt"/>
              <a:buAutoNum type="arabicPeriod"/>
              <a:tabLst>
                <a:tab pos="457200" algn="l"/>
              </a:tabLst>
            </a:pP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fontAlgn="base">
              <a:buFont typeface="+mj-lt"/>
              <a:buAutoNum type="arabicPeriod"/>
              <a:tabLst>
                <a:tab pos="457200" algn="l"/>
              </a:tabLst>
            </a:pPr>
            <a:r>
              <a:rPr lang="en-GB" sz="1200" dirty="0">
                <a:solidFill>
                  <a:srgbClr val="444444"/>
                </a:solidFill>
                <a:latin typeface="Arial" panose="020B0604020202020204" pitchFamily="34" charset="0"/>
                <a:cs typeface="Arial" panose="020B0604020202020204" pitchFamily="34" charset="0"/>
              </a:rPr>
              <a:t>If the Departure was approved with conditions, confirm whether each condition was adhered to in the comment section and attach any relevant documentation as evidence using the attachments feature.</a:t>
            </a:r>
            <a:endParaRPr lang="en-GB" sz="18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653DE94-FC4D-44E4-610B-288ADC8C2D4B}"/>
              </a:ext>
            </a:extLst>
          </p:cNvPr>
          <p:cNvPicPr>
            <a:picLocks noChangeAspect="1"/>
          </p:cNvPicPr>
          <p:nvPr/>
        </p:nvPicPr>
        <p:blipFill>
          <a:blip r:embed="rId4"/>
          <a:stretch>
            <a:fillRect/>
          </a:stretch>
        </p:blipFill>
        <p:spPr>
          <a:xfrm>
            <a:off x="692785" y="2540510"/>
            <a:ext cx="11161396" cy="4317490"/>
          </a:xfrm>
          <a:prstGeom prst="rect">
            <a:avLst/>
          </a:prstGeom>
        </p:spPr>
      </p:pic>
      <p:pic>
        <p:nvPicPr>
          <p:cNvPr id="7" name="Recorded Sound">
            <a:hlinkClick r:id="" action="ppaction://media"/>
            <a:extLst>
              <a:ext uri="{FF2B5EF4-FFF2-40B4-BE49-F238E27FC236}">
                <a16:creationId xmlns:a16="http://schemas.microsoft.com/office/drawing/2014/main" id="{7327A76E-7963-396C-049E-A345008C58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3519" y="6349490"/>
            <a:ext cx="406400" cy="406400"/>
          </a:xfrm>
          <a:prstGeom prst="rect">
            <a:avLst/>
          </a:prstGeom>
        </p:spPr>
      </p:pic>
    </p:spTree>
    <p:extLst>
      <p:ext uri="{BB962C8B-B14F-4D97-AF65-F5344CB8AC3E}">
        <p14:creationId xmlns:p14="http://schemas.microsoft.com/office/powerpoint/2010/main" val="3745558339"/>
      </p:ext>
    </p:extLst>
  </p:cSld>
  <p:clrMapOvr>
    <a:masterClrMapping/>
  </p:clrMapOvr>
  <p:transition spd="slow" advTm="11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8060B4-73EA-460A-AC7C-BA0CF1B4FEC0}"/>
              </a:ext>
            </a:extLst>
          </p:cNvPr>
          <p:cNvSpPr txBox="1"/>
          <p:nvPr/>
        </p:nvSpPr>
        <p:spPr>
          <a:xfrm>
            <a:off x="900112" y="574133"/>
            <a:ext cx="10391775" cy="2308324"/>
          </a:xfrm>
          <a:prstGeom prst="rect">
            <a:avLst/>
          </a:prstGeom>
          <a:noFill/>
        </p:spPr>
        <p:txBody>
          <a:bodyPr wrap="square">
            <a:spAutoFit/>
          </a:bodyPr>
          <a:lstStyle/>
          <a:p>
            <a:pPr marL="342900" lvl="0" indent="-342900" algn="just" fontAlgn="base">
              <a:buFont typeface="+mj-lt"/>
              <a:buAutoNum type="arabicPeriod"/>
              <a:tabLst>
                <a:tab pos="457200" algn="l"/>
              </a:tabLst>
            </a:pPr>
            <a:r>
              <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The PM needs to update the status (incorporated/not incorporated) and the date for incorporation which could be the date that the scheme opened to traffic.</a:t>
            </a:r>
          </a:p>
          <a:p>
            <a:pPr marL="342900" lvl="0" indent="-342900" algn="just" fontAlgn="base">
              <a:buFont typeface="+mj-lt"/>
              <a:buAutoNum type="arabicPeriod"/>
              <a:tabLst>
                <a:tab pos="457200" algn="l"/>
              </a:tabLst>
            </a:pPr>
            <a:endPar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fontAlgn="base">
              <a:buFont typeface="+mj-lt"/>
              <a:buAutoNum type="arabicPeriod"/>
              <a:tabLst>
                <a:tab pos="457200" algn="l"/>
              </a:tabLst>
            </a:pPr>
            <a:r>
              <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Add the ‘Realised Cost Benefit’. If the departure was not incorporated into works, then the realised cost benefit shall be zero.</a:t>
            </a:r>
          </a:p>
          <a:p>
            <a:pPr marL="342900" indent="-342900" algn="just" fontAlgn="base">
              <a:buFont typeface="+mj-lt"/>
              <a:buAutoNum type="arabicPeriod"/>
              <a:tabLst>
                <a:tab pos="457200" algn="l"/>
              </a:tabLst>
            </a:pP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fontAlgn="base">
              <a:buFont typeface="+mj-lt"/>
              <a:buAutoNum type="arabicPeriod"/>
              <a:tabLst>
                <a:tab pos="457200" algn="l"/>
              </a:tabLst>
            </a:pPr>
            <a:r>
              <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Untick the ‘Confidentiality’ checkbox as appropriate. </a:t>
            </a:r>
          </a:p>
          <a:p>
            <a:pPr marL="342900" indent="-342900" algn="just" fontAlgn="base">
              <a:buFont typeface="+mj-lt"/>
              <a:buAutoNum type="arabicPeriod"/>
              <a:tabLst>
                <a:tab pos="457200" algn="l"/>
              </a:tabLst>
            </a:pPr>
            <a:endPar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fontAlgn="base">
              <a:buFont typeface="+mj-lt"/>
              <a:buAutoNum type="arabicPeriod"/>
              <a:tabLst>
                <a:tab pos="457200" algn="l"/>
              </a:tabLst>
            </a:pPr>
            <a:r>
              <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If the Departure was approved with conditions, confirm whether each condition was adhered to and attach any relevant documentation as evidence using the attachments feature. The comments field against each condition should be used to outline any evidence provided and other relevant information. Any further information regarding the adherence of conditions can be added to the comment section as shown below.</a:t>
            </a: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fontAlgn="base">
              <a:buFont typeface="+mj-lt"/>
              <a:buAutoNum type="arabicPeriod"/>
              <a:tabLst>
                <a:tab pos="457200" algn="l"/>
              </a:tabLst>
            </a:pP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fontAlgn="base">
              <a:buFont typeface="+mj-lt"/>
              <a:buAutoNum type="arabicPeriod"/>
              <a:tabLst>
                <a:tab pos="457200" algn="l"/>
              </a:tabLst>
            </a:pPr>
            <a:endParaRPr lang="en-GB" sz="1200" kern="1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0F04FE1D-A9C0-6FBE-BC9F-795DFCA0D080}"/>
              </a:ext>
            </a:extLst>
          </p:cNvPr>
          <p:cNvSpPr txBox="1"/>
          <p:nvPr/>
        </p:nvSpPr>
        <p:spPr>
          <a:xfrm>
            <a:off x="2609850" y="206917"/>
            <a:ext cx="6096000" cy="367216"/>
          </a:xfrm>
          <a:prstGeom prst="rect">
            <a:avLst/>
          </a:prstGeom>
          <a:noFill/>
        </p:spPr>
        <p:txBody>
          <a:bodyPr wrap="square">
            <a:spAutoFit/>
          </a:bodyPr>
          <a:lstStyle/>
          <a:p>
            <a:pPr algn="ctr">
              <a:lnSpc>
                <a:spcPct val="107000"/>
              </a:lnSpc>
              <a:spcAft>
                <a:spcPts val="800"/>
              </a:spcAft>
            </a:pPr>
            <a:r>
              <a:rPr lang="en-GB" sz="1800" b="1" dirty="0">
                <a:solidFill>
                  <a:srgbClr val="4472C4"/>
                </a:solidFill>
                <a:latin typeface="Arial" panose="020B0604020202020204" pitchFamily="34" charset="0"/>
                <a:cs typeface="Arial" panose="020B0604020202020204" pitchFamily="34" charset="0"/>
              </a:rPr>
              <a:t>Departures Determined after 5th May 2022 </a:t>
            </a:r>
          </a:p>
        </p:txBody>
      </p:sp>
      <p:pic>
        <p:nvPicPr>
          <p:cNvPr id="9" name="Picture 8">
            <a:extLst>
              <a:ext uri="{FF2B5EF4-FFF2-40B4-BE49-F238E27FC236}">
                <a16:creationId xmlns:a16="http://schemas.microsoft.com/office/drawing/2014/main" id="{30AC3291-6760-E61A-540B-D2EAFD7E37DE}"/>
              </a:ext>
            </a:extLst>
          </p:cNvPr>
          <p:cNvPicPr>
            <a:picLocks noChangeAspect="1"/>
          </p:cNvPicPr>
          <p:nvPr/>
        </p:nvPicPr>
        <p:blipFill>
          <a:blip r:embed="rId4"/>
          <a:stretch>
            <a:fillRect/>
          </a:stretch>
        </p:blipFill>
        <p:spPr>
          <a:xfrm>
            <a:off x="128587" y="2516035"/>
            <a:ext cx="6096000" cy="3829649"/>
          </a:xfrm>
          <a:prstGeom prst="rect">
            <a:avLst/>
          </a:prstGeom>
        </p:spPr>
      </p:pic>
      <p:pic>
        <p:nvPicPr>
          <p:cNvPr id="13" name="Picture 12">
            <a:extLst>
              <a:ext uri="{FF2B5EF4-FFF2-40B4-BE49-F238E27FC236}">
                <a16:creationId xmlns:a16="http://schemas.microsoft.com/office/drawing/2014/main" id="{15CE5395-4EC8-BFDB-636F-BD7BB7BF8A0F}"/>
              </a:ext>
            </a:extLst>
          </p:cNvPr>
          <p:cNvPicPr>
            <a:picLocks noChangeAspect="1"/>
          </p:cNvPicPr>
          <p:nvPr/>
        </p:nvPicPr>
        <p:blipFill>
          <a:blip r:embed="rId5"/>
          <a:stretch>
            <a:fillRect/>
          </a:stretch>
        </p:blipFill>
        <p:spPr>
          <a:xfrm>
            <a:off x="6224587" y="2589709"/>
            <a:ext cx="5967413" cy="4048724"/>
          </a:xfrm>
          <a:prstGeom prst="rect">
            <a:avLst/>
          </a:prstGeom>
        </p:spPr>
      </p:pic>
      <p:pic>
        <p:nvPicPr>
          <p:cNvPr id="2" name="Recorded Sound">
            <a:hlinkClick r:id="" action="ppaction://media"/>
            <a:extLst>
              <a:ext uri="{FF2B5EF4-FFF2-40B4-BE49-F238E27FC236}">
                <a16:creationId xmlns:a16="http://schemas.microsoft.com/office/drawing/2014/main" id="{B020CE07-6A36-1A30-7447-41FEFA47A2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6875" y="6232033"/>
            <a:ext cx="406400" cy="406400"/>
          </a:xfrm>
          <a:prstGeom prst="rect">
            <a:avLst/>
          </a:prstGeom>
        </p:spPr>
      </p:pic>
      <p:sp>
        <p:nvSpPr>
          <p:cNvPr id="3" name="Rectangle 2">
            <a:extLst>
              <a:ext uri="{FF2B5EF4-FFF2-40B4-BE49-F238E27FC236}">
                <a16:creationId xmlns:a16="http://schemas.microsoft.com/office/drawing/2014/main" id="{1CA483B2-A5EC-6C23-C68F-F3855CECA0EF}"/>
              </a:ext>
            </a:extLst>
          </p:cNvPr>
          <p:cNvSpPr>
            <a:spLocks noChangeArrowheads="1"/>
          </p:cNvSpPr>
          <p:nvPr/>
        </p:nvSpPr>
        <p:spPr bwMode="auto">
          <a:xfrm>
            <a:off x="0" y="1860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762275011"/>
      </p:ext>
    </p:extLst>
  </p:cSld>
  <p:clrMapOvr>
    <a:masterClrMapping/>
  </p:clrMapOvr>
  <p:transition spd="slow" advTm="64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00AB3F4-AF49-4543-BC94-8FE2F744EB51}"/>
              </a:ext>
            </a:extLst>
          </p:cNvPr>
          <p:cNvSpPr>
            <a:spLocks noGrp="1"/>
          </p:cNvSpPr>
          <p:nvPr>
            <p:ph type="ctrTitle"/>
          </p:nvPr>
        </p:nvSpPr>
        <p:spPr>
          <a:xfrm>
            <a:off x="562927" y="2007605"/>
            <a:ext cx="10990898" cy="1876362"/>
          </a:xfrm>
        </p:spPr>
        <p:txBody>
          <a:bodyPr/>
          <a:lstStyle/>
          <a:p>
            <a:r>
              <a:rPr lang="en-GB" dirty="0"/>
              <a:t>Guidance on Post Determination </a:t>
            </a:r>
          </a:p>
        </p:txBody>
      </p:sp>
      <p:pic>
        <p:nvPicPr>
          <p:cNvPr id="2" name="Recorded Sound">
            <a:hlinkClick r:id="" action="ppaction://media"/>
            <a:extLst>
              <a:ext uri="{FF2B5EF4-FFF2-40B4-BE49-F238E27FC236}">
                <a16:creationId xmlns:a16="http://schemas.microsoft.com/office/drawing/2014/main" id="{9D3283D4-D220-E050-C5FA-DCD33A9128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2927" y="6054725"/>
            <a:ext cx="406400" cy="406400"/>
          </a:xfrm>
          <a:prstGeom prst="rect">
            <a:avLst/>
          </a:prstGeom>
        </p:spPr>
      </p:pic>
    </p:spTree>
    <p:extLst>
      <p:ext uri="{BB962C8B-B14F-4D97-AF65-F5344CB8AC3E}">
        <p14:creationId xmlns:p14="http://schemas.microsoft.com/office/powerpoint/2010/main" val="2034367620"/>
      </p:ext>
    </p:extLst>
  </p:cSld>
  <p:clrMapOvr>
    <a:masterClrMapping/>
  </p:clrMapOvr>
  <p:transition spd="slow" advTm="911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9760E8-F8D7-C40D-0A9F-10DD65E4AE9B}"/>
              </a:ext>
            </a:extLst>
          </p:cNvPr>
          <p:cNvSpPr txBox="1"/>
          <p:nvPr/>
        </p:nvSpPr>
        <p:spPr>
          <a:xfrm>
            <a:off x="676275" y="503694"/>
            <a:ext cx="9677400" cy="6155531"/>
          </a:xfrm>
          <a:prstGeom prst="rect">
            <a:avLst/>
          </a:prstGeom>
          <a:noFill/>
        </p:spPr>
        <p:txBody>
          <a:bodyPr wrap="square">
            <a:spAutoFit/>
          </a:bodyPr>
          <a:lstStyle/>
          <a:p>
            <a:pPr marL="342900" indent="-342900">
              <a:buFont typeface="+mj-lt"/>
              <a:buAutoNum type="arabicPeriod"/>
            </a:pPr>
            <a:r>
              <a:rPr lang="en-GB" sz="1600" b="1" dirty="0">
                <a:solidFill>
                  <a:schemeClr val="accent1"/>
                </a:solidFill>
                <a:latin typeface="Arial" panose="020B0604020202020204" pitchFamily="34" charset="0"/>
                <a:ea typeface="+mj-ea"/>
                <a:cs typeface="Arial" panose="020B0604020202020204" pitchFamily="34" charset="0"/>
              </a:rPr>
              <a:t>When should Post Determination be done?</a:t>
            </a:r>
          </a:p>
          <a:p>
            <a:r>
              <a:rPr lang="en-GB" sz="2000" b="1"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endParaRPr lang="en-GB" sz="2000" dirty="0">
              <a:effectLst/>
              <a:latin typeface="Arial" panose="020B0604020202020204" pitchFamily="34" charset="0"/>
              <a:ea typeface="Calibri" panose="020F0502020204030204" pitchFamily="34" charset="0"/>
              <a:cs typeface="Arial" panose="020B0604020202020204" pitchFamily="34" charset="0"/>
            </a:endParaRPr>
          </a:p>
          <a:p>
            <a:r>
              <a:rPr lang="en-GB" sz="1400" dirty="0">
                <a:effectLst/>
                <a:latin typeface="Arial" panose="020B0604020202020204" pitchFamily="34" charset="0"/>
                <a:ea typeface="Times New Roman" panose="02020603050405020304" pitchFamily="18" charset="0"/>
              </a:rPr>
              <a:t>The NH PM only needs to complete the Post Determination stage when the relevant departure has been physically incorporated into the Works as a departure in a completed design may still change in construction i.e., all departures should be closed out (i.e., Post Determination stage) by the end of Stage 6 of the project lifecycle.</a:t>
            </a:r>
            <a:endParaRPr lang="en-GB" sz="1400" dirty="0">
              <a:effectLst/>
              <a:latin typeface="Calibri" panose="020F0502020204030204" pitchFamily="34" charset="0"/>
              <a:ea typeface="Calibri" panose="020F0502020204030204" pitchFamily="34" charset="0"/>
            </a:endParaRPr>
          </a:p>
          <a:p>
            <a:r>
              <a:rPr lang="en-GB" sz="2000" b="1" dirty="0">
                <a:solidFill>
                  <a:srgbClr val="00B050"/>
                </a:solidFill>
                <a:effectLst/>
                <a:latin typeface="Arial" panose="020B0604020202020204" pitchFamily="34" charset="0"/>
                <a:ea typeface="Times New Roman" panose="02020603050405020304" pitchFamily="18" charset="0"/>
              </a:rPr>
              <a:t> </a:t>
            </a:r>
            <a:endParaRPr lang="en-GB" dirty="0">
              <a:effectLst/>
              <a:latin typeface="Arial" panose="020B0604020202020204" pitchFamily="34" charset="0"/>
              <a:ea typeface="Calibri" panose="020F0502020204030204" pitchFamily="34" charset="0"/>
              <a:cs typeface="Arial" panose="020B0604020202020204" pitchFamily="34" charset="0"/>
            </a:endParaRPr>
          </a:p>
          <a:p>
            <a:r>
              <a:rPr lang="en-GB" sz="1600" b="1" dirty="0">
                <a:solidFill>
                  <a:schemeClr val="accent1"/>
                </a:solidFill>
                <a:latin typeface="Arial" panose="020B0604020202020204" pitchFamily="34" charset="0"/>
                <a:ea typeface="+mj-ea"/>
                <a:cs typeface="Arial" panose="020B0604020202020204" pitchFamily="34" charset="0"/>
              </a:rPr>
              <a:t>2.   Should the PM work with the Design lead to gather evidence required for the Post Determination at regular intervals during the design phase?</a:t>
            </a:r>
          </a:p>
          <a:p>
            <a:r>
              <a:rPr lang="en-GB" sz="1600" b="1" dirty="0">
                <a:effectLst/>
                <a:latin typeface="Arial" panose="020B0604020202020204" pitchFamily="34" charset="0"/>
                <a:ea typeface="Times New Roman" panose="02020603050405020304" pitchFamily="18" charset="0"/>
                <a:cs typeface="Arial" panose="020B0604020202020204" pitchFamily="34" charset="0"/>
              </a:rPr>
              <a:t> </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r>
              <a:rPr lang="en-GB" sz="1400" dirty="0">
                <a:latin typeface="Arial" panose="020B0604020202020204" pitchFamily="34" charset="0"/>
              </a:rPr>
              <a:t>The NH PM should work closely at regular intervals with their designers regarding adherence to conditions set by SES, its evidence, and the Realised cost benefit. </a:t>
            </a:r>
          </a:p>
          <a:p>
            <a:r>
              <a:rPr lang="en-GB" sz="1600" dirty="0">
                <a:latin typeface="Arial" panose="020B0604020202020204" pitchFamily="34" charset="0"/>
              </a:rPr>
              <a:t> </a:t>
            </a:r>
          </a:p>
          <a:p>
            <a:r>
              <a:rPr lang="en-GB" sz="1600" b="1" dirty="0">
                <a:solidFill>
                  <a:schemeClr val="accent1"/>
                </a:solidFill>
                <a:latin typeface="Arial" panose="020B0604020202020204" pitchFamily="34" charset="0"/>
                <a:ea typeface="+mj-ea"/>
                <a:cs typeface="Arial" panose="020B0604020202020204" pitchFamily="34" charset="0"/>
              </a:rPr>
              <a:t>3.   What advice would you give to NH PMs taking over a scheme where departures have been assigned to previous NH PMs? </a:t>
            </a:r>
          </a:p>
          <a:p>
            <a:r>
              <a:rPr lang="en-GB" sz="2000" dirty="0">
                <a:effectLst/>
                <a:latin typeface="Arial" panose="020B0604020202020204" pitchFamily="34" charset="0"/>
                <a:ea typeface="Times New Roman" panose="02020603050405020304" pitchFamily="18" charset="0"/>
              </a:rPr>
              <a:t> </a:t>
            </a:r>
            <a:endParaRPr lang="en-GB" sz="1800" dirty="0">
              <a:effectLst/>
              <a:latin typeface="Calibri" panose="020F0502020204030204" pitchFamily="34" charset="0"/>
              <a:ea typeface="Calibri" panose="020F0502020204030204" pitchFamily="34" charset="0"/>
            </a:endParaRPr>
          </a:p>
          <a:p>
            <a:r>
              <a:rPr lang="en-GB" sz="1400" dirty="0">
                <a:latin typeface="Arial" panose="020B0604020202020204" pitchFamily="34" charset="0"/>
              </a:rPr>
              <a:t>It is incumbent on the new NH PM taking over the scheme to let the DAS team know so that all departures that require closing out at Post Determination stage is bulk transferred to them. </a:t>
            </a:r>
          </a:p>
          <a:p>
            <a:endParaRPr lang="en-GB" sz="1600" dirty="0">
              <a:latin typeface="Arial" panose="020B0604020202020204" pitchFamily="34" charset="0"/>
            </a:endParaRPr>
          </a:p>
          <a:p>
            <a:r>
              <a:rPr lang="en-GB" sz="1600" b="1" dirty="0">
                <a:solidFill>
                  <a:schemeClr val="accent1"/>
                </a:solidFill>
                <a:latin typeface="Arial" panose="020B0604020202020204" pitchFamily="34" charset="0"/>
                <a:ea typeface="+mj-ea"/>
                <a:cs typeface="Arial" panose="020B0604020202020204" pitchFamily="34" charset="0"/>
              </a:rPr>
              <a:t>4.   What would the NH PM need to do regarding departures yet to be closed out at Post determination where the applicant for that departure is no longer in contract.</a:t>
            </a:r>
          </a:p>
          <a:p>
            <a:r>
              <a:rPr lang="en-GB" sz="1800" dirty="0">
                <a:effectLst/>
                <a:latin typeface="Arial" panose="020B0604020202020204" pitchFamily="34" charset="0"/>
                <a:ea typeface="Times New Roman" panose="02020603050405020304" pitchFamily="18" charset="0"/>
              </a:rPr>
              <a:t> </a:t>
            </a:r>
            <a:endParaRPr lang="en-GB" sz="1800" dirty="0">
              <a:effectLst/>
              <a:latin typeface="Calibri" panose="020F0502020204030204" pitchFamily="34" charset="0"/>
              <a:ea typeface="Calibri" panose="020F0502020204030204" pitchFamily="34" charset="0"/>
            </a:endParaRPr>
          </a:p>
          <a:p>
            <a:r>
              <a:rPr lang="en-GB" sz="1400" dirty="0">
                <a:latin typeface="Arial" panose="020B0604020202020204" pitchFamily="34" charset="0"/>
              </a:rPr>
              <a:t>The handover notes from one Designer to another should include the Departures from Standards Checklist which then should identify details regarding conditions adherence etc… It is incumbent on the new Designer to review all departures and make sure they have all the details to run with them.</a:t>
            </a:r>
          </a:p>
          <a:p>
            <a:endParaRPr lang="en-GB" sz="1600" dirty="0">
              <a:latin typeface="Arial" panose="020B0604020202020204" pitchFamily="34" charset="0"/>
            </a:endParaRPr>
          </a:p>
        </p:txBody>
      </p:sp>
      <p:sp>
        <p:nvSpPr>
          <p:cNvPr id="5" name="TextBox 4">
            <a:extLst>
              <a:ext uri="{FF2B5EF4-FFF2-40B4-BE49-F238E27FC236}">
                <a16:creationId xmlns:a16="http://schemas.microsoft.com/office/drawing/2014/main" id="{3E4D5ADF-6EE5-E58C-3118-FEAB42FA4BEB}"/>
              </a:ext>
            </a:extLst>
          </p:cNvPr>
          <p:cNvSpPr txBox="1"/>
          <p:nvPr/>
        </p:nvSpPr>
        <p:spPr>
          <a:xfrm>
            <a:off x="2705100" y="14169"/>
            <a:ext cx="5000625" cy="584775"/>
          </a:xfrm>
          <a:prstGeom prst="rect">
            <a:avLst/>
          </a:prstGeom>
          <a:noFill/>
        </p:spPr>
        <p:txBody>
          <a:bodyPr wrap="square" rtlCol="0">
            <a:spAutoFit/>
          </a:bodyPr>
          <a:lstStyle/>
          <a:p>
            <a:pPr algn="ctr"/>
            <a:r>
              <a:rPr lang="en-GB" sz="3200" b="1" dirty="0">
                <a:solidFill>
                  <a:schemeClr val="accent1"/>
                </a:solidFill>
              </a:rPr>
              <a:t>FAQs</a:t>
            </a:r>
          </a:p>
        </p:txBody>
      </p:sp>
      <p:pic>
        <p:nvPicPr>
          <p:cNvPr id="6" name="Recorded Sound">
            <a:hlinkClick r:id="" action="ppaction://media"/>
            <a:extLst>
              <a:ext uri="{FF2B5EF4-FFF2-40B4-BE49-F238E27FC236}">
                <a16:creationId xmlns:a16="http://schemas.microsoft.com/office/drawing/2014/main" id="{918E0153-47BB-6B53-53BC-B856D571F4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3075" y="6335256"/>
            <a:ext cx="406400" cy="406400"/>
          </a:xfrm>
          <a:prstGeom prst="rect">
            <a:avLst/>
          </a:prstGeom>
        </p:spPr>
      </p:pic>
    </p:spTree>
    <p:extLst>
      <p:ext uri="{BB962C8B-B14F-4D97-AF65-F5344CB8AC3E}">
        <p14:creationId xmlns:p14="http://schemas.microsoft.com/office/powerpoint/2010/main" val="858593172"/>
      </p:ext>
    </p:extLst>
  </p:cSld>
  <p:clrMapOvr>
    <a:masterClrMapping/>
  </p:clrMapOvr>
  <p:transition spd="slow" advTm="14893">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11BD1D-42FE-40AF-AE90-B73593132E88}"/>
              </a:ext>
            </a:extLst>
          </p:cNvPr>
          <p:cNvPicPr>
            <a:picLocks noChangeAspect="1"/>
          </p:cNvPicPr>
          <p:nvPr/>
        </p:nvPicPr>
        <p:blipFill>
          <a:blip r:embed="rId5"/>
          <a:stretch>
            <a:fillRect/>
          </a:stretch>
        </p:blipFill>
        <p:spPr>
          <a:xfrm>
            <a:off x="9474260" y="75233"/>
            <a:ext cx="2427071" cy="2427071"/>
          </a:xfrm>
          <a:prstGeom prst="rect">
            <a:avLst/>
          </a:prstGeom>
        </p:spPr>
      </p:pic>
      <p:sp>
        <p:nvSpPr>
          <p:cNvPr id="2" name="Title 1">
            <a:extLst>
              <a:ext uri="{FF2B5EF4-FFF2-40B4-BE49-F238E27FC236}">
                <a16:creationId xmlns:a16="http://schemas.microsoft.com/office/drawing/2014/main" id="{1618ED0A-6C6A-4FC7-A064-3EBCE691F21F}"/>
              </a:ext>
            </a:extLst>
          </p:cNvPr>
          <p:cNvSpPr txBox="1">
            <a:spLocks/>
          </p:cNvSpPr>
          <p:nvPr/>
        </p:nvSpPr>
        <p:spPr>
          <a:xfrm>
            <a:off x="558801" y="466556"/>
            <a:ext cx="10972800" cy="54944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54"/>
            <a:r>
              <a:rPr lang="en-GB" sz="2400" b="1" dirty="0">
                <a:solidFill>
                  <a:schemeClr val="accent1"/>
                </a:solidFill>
                <a:latin typeface="Arial" panose="020B0604020202020204" pitchFamily="34" charset="0"/>
                <a:cs typeface="Arial" panose="020B0604020202020204" pitchFamily="34" charset="0"/>
              </a:rPr>
              <a:t>Post Determination Stage Guidance and Help</a:t>
            </a:r>
          </a:p>
        </p:txBody>
      </p:sp>
      <p:sp>
        <p:nvSpPr>
          <p:cNvPr id="4" name="Rectangle 3">
            <a:extLst>
              <a:ext uri="{FF2B5EF4-FFF2-40B4-BE49-F238E27FC236}">
                <a16:creationId xmlns:a16="http://schemas.microsoft.com/office/drawing/2014/main" id="{91971713-B32D-43F7-93DB-CA4A2831B25B}"/>
              </a:ext>
            </a:extLst>
          </p:cNvPr>
          <p:cNvSpPr/>
          <p:nvPr/>
        </p:nvSpPr>
        <p:spPr>
          <a:xfrm>
            <a:off x="558801" y="1016000"/>
            <a:ext cx="11141968" cy="5987408"/>
          </a:xfrm>
          <a:prstGeom prst="rect">
            <a:avLst/>
          </a:prstGeom>
        </p:spPr>
        <p:txBody>
          <a:bodyPr wrap="square">
            <a:spAutoFit/>
          </a:bodyPr>
          <a:lstStyle/>
          <a:p>
            <a:pPr marL="285750" indent="-285750">
              <a:spcBef>
                <a:spcPts val="1800"/>
              </a:spcBef>
              <a:buFont typeface="Wingdings" panose="05000000000000000000" pitchFamily="2" charset="2"/>
              <a:buChar char="§"/>
            </a:pPr>
            <a:r>
              <a:rPr lang="en-GB" b="1" u="sng" dirty="0">
                <a:solidFill>
                  <a:srgbClr val="0070C0"/>
                </a:solidFill>
                <a:latin typeface="Arial" panose="020B0604020202020204" pitchFamily="34" charset="0"/>
                <a:cs typeface="Arial" panose="020B0604020202020204" pitchFamily="34" charset="0"/>
                <a:hlinkClick r:id="rId6"/>
              </a:rPr>
              <a:t>Departures Manual</a:t>
            </a:r>
            <a:endParaRPr lang="en-GB" b="1" u="sng" dirty="0">
              <a:solidFill>
                <a:srgbClr val="0070C0"/>
              </a:solidFill>
              <a:latin typeface="Arial" panose="020B0604020202020204" pitchFamily="34" charset="0"/>
              <a:cs typeface="Arial" panose="020B0604020202020204" pitchFamily="34" charset="0"/>
            </a:endParaRPr>
          </a:p>
          <a:p>
            <a:pPr lvl="1" fontAlgn="base">
              <a:lnSpc>
                <a:spcPct val="107000"/>
              </a:lnSpc>
              <a:spcAft>
                <a:spcPts val="800"/>
              </a:spcAft>
              <a:buSzPts val="1000"/>
              <a:tabLst>
                <a:tab pos="914400" algn="l"/>
              </a:tabLst>
            </a:pPr>
            <a:r>
              <a:rPr lang="en-GB" sz="1600" dirty="0">
                <a:latin typeface="Arial" panose="020B0604020202020204" pitchFamily="34" charset="0"/>
                <a:cs typeface="Arial" panose="020B0604020202020204" pitchFamily="34" charset="0"/>
              </a:rPr>
              <a:t>Section 2 – Paragraphs 2.8 and 2.9</a:t>
            </a:r>
          </a:p>
          <a:p>
            <a:pPr lvl="1" fontAlgn="base">
              <a:lnSpc>
                <a:spcPct val="107000"/>
              </a:lnSpc>
              <a:spcAft>
                <a:spcPts val="800"/>
              </a:spcAft>
              <a:buSzPts val="1000"/>
              <a:tabLst>
                <a:tab pos="914400" algn="l"/>
              </a:tabLst>
            </a:pPr>
            <a:r>
              <a:rPr lang="en-GB" sz="1600" dirty="0">
                <a:latin typeface="Arial" panose="020B0604020202020204" pitchFamily="34" charset="0"/>
                <a:cs typeface="Arial" panose="020B0604020202020204" pitchFamily="34" charset="0"/>
              </a:rPr>
              <a:t>Section 3. Process Review - Phase 8 (Post Determination) </a:t>
            </a:r>
          </a:p>
          <a:p>
            <a:pPr lvl="1" fontAlgn="base">
              <a:lnSpc>
                <a:spcPct val="107000"/>
              </a:lnSpc>
              <a:spcAft>
                <a:spcPts val="800"/>
              </a:spcAft>
              <a:buSzPts val="1000"/>
              <a:tabLst>
                <a:tab pos="914400" algn="l"/>
              </a:tabLst>
            </a:pPr>
            <a:r>
              <a:rPr lang="en-GB" sz="1600" dirty="0">
                <a:latin typeface="Arial" panose="020B0604020202020204" pitchFamily="34" charset="0"/>
                <a:cs typeface="Arial" panose="020B0604020202020204" pitchFamily="34" charset="0"/>
              </a:rPr>
              <a:t>Section 6. Project Governance for Departures – Post Determination (Paragraphs 6.17 to 6.21)</a:t>
            </a:r>
          </a:p>
          <a:p>
            <a:pPr marL="285750" lvl="1" indent="-285750" fontAlgn="base">
              <a:lnSpc>
                <a:spcPct val="107000"/>
              </a:lnSpc>
              <a:spcBef>
                <a:spcPts val="1800"/>
              </a:spcBef>
              <a:spcAft>
                <a:spcPts val="800"/>
              </a:spcAft>
              <a:buSzPts val="1000"/>
              <a:buFont typeface="Wingdings" panose="05000000000000000000" pitchFamily="2" charset="2"/>
              <a:buChar char="§"/>
              <a:tabLst>
                <a:tab pos="914400" algn="l"/>
              </a:tabLst>
            </a:pPr>
            <a:r>
              <a:rPr lang="en-GB" b="1" u="sng" dirty="0">
                <a:solidFill>
                  <a:srgbClr val="0070C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DAS Help </a:t>
            </a:r>
            <a:endParaRPr lang="en-GB" b="1" u="sng" dirty="0">
              <a:solidFill>
                <a:srgbClr val="0070C0"/>
              </a:solidFill>
              <a:latin typeface="Arial" panose="020B0604020202020204" pitchFamily="34" charset="0"/>
              <a:cs typeface="Arial" panose="020B0604020202020204" pitchFamily="34" charset="0"/>
            </a:endParaRPr>
          </a:p>
          <a:p>
            <a:pPr marL="408201" lvl="2">
              <a:spcBef>
                <a:spcPts val="1800"/>
              </a:spcBef>
            </a:pPr>
            <a:r>
              <a:rPr lang="en-GB" sz="1600" dirty="0">
                <a:latin typeface="Arial" panose="020B0604020202020204" pitchFamily="34" charset="0"/>
                <a:cs typeface="Arial" panose="020B0604020202020204" pitchFamily="34" charset="0"/>
              </a:rPr>
              <a:t>Post 5</a:t>
            </a:r>
            <a:r>
              <a:rPr lang="en-GB" sz="1600" baseline="30000" dirty="0">
                <a:latin typeface="Arial" panose="020B0604020202020204" pitchFamily="34" charset="0"/>
                <a:cs typeface="Arial" panose="020B0604020202020204" pitchFamily="34" charset="0"/>
              </a:rPr>
              <a:t>th</a:t>
            </a:r>
            <a:r>
              <a:rPr lang="en-GB" sz="1600" dirty="0">
                <a:latin typeface="Arial" panose="020B0604020202020204" pitchFamily="34" charset="0"/>
                <a:cs typeface="Arial" panose="020B0604020202020204" pitchFamily="34" charset="0"/>
              </a:rPr>
              <a:t> May 2022 use the guidance in DAS Help i.e. “Using DAS” dropdown and then choosing “Post Determination” – see link below:</a:t>
            </a:r>
          </a:p>
          <a:p>
            <a:pPr marL="0" lvl="1" indent="-48999">
              <a:spcBef>
                <a:spcPts val="1800"/>
              </a:spcBef>
            </a:pPr>
            <a:r>
              <a:rPr lang="en-GB" sz="1600" dirty="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hlinkClick r:id="rId7"/>
              </a:rPr>
              <a:t>https://das-help.highwaysengland.co.uk/post-determination/</a:t>
            </a:r>
            <a:endParaRPr lang="en-GB" sz="1600" dirty="0">
              <a:latin typeface="Arial" panose="020B0604020202020204" pitchFamily="34" charset="0"/>
              <a:cs typeface="Arial" panose="020B0604020202020204" pitchFamily="34" charset="0"/>
            </a:endParaRPr>
          </a:p>
          <a:p>
            <a:pPr marL="285750" lvl="1" indent="-285750" fontAlgn="base">
              <a:lnSpc>
                <a:spcPct val="107000"/>
              </a:lnSpc>
              <a:spcBef>
                <a:spcPts val="1800"/>
              </a:spcBef>
              <a:spcAft>
                <a:spcPts val="800"/>
              </a:spcAft>
              <a:buSzPts val="1000"/>
              <a:buFont typeface="Wingdings" panose="05000000000000000000" pitchFamily="2" charset="2"/>
              <a:buChar char="§"/>
              <a:tabLst>
                <a:tab pos="914400" algn="l"/>
              </a:tabLst>
            </a:pPr>
            <a:r>
              <a:rPr lang="en-GB" b="1" u="sng" dirty="0">
                <a:solidFill>
                  <a:srgbClr val="0070C0"/>
                </a:solidFill>
                <a:latin typeface="Arial" panose="020B0604020202020204" pitchFamily="34" charset="0"/>
                <a:cs typeface="Arial" panose="020B0604020202020204" pitchFamily="34" charset="0"/>
              </a:rPr>
              <a:t>Further FAQ’S on Post Determination on DAS Help</a:t>
            </a:r>
          </a:p>
          <a:p>
            <a:pPr marL="408201" lvl="2">
              <a:spcBef>
                <a:spcPts val="1800"/>
              </a:spcBef>
            </a:pPr>
            <a:r>
              <a:rPr lang="en-GB" sz="1600" dirty="0">
                <a:latin typeface="Arial" panose="020B0604020202020204" pitchFamily="34" charset="0"/>
                <a:cs typeface="Arial" panose="020B0604020202020204" pitchFamily="34" charset="0"/>
                <a:hlinkClick r:id="rId8"/>
              </a:rPr>
              <a:t>https://das-help.highwaysengland.co.uk/faqs/#Post-Determination</a:t>
            </a:r>
            <a:endParaRPr lang="en-GB" sz="1600" dirty="0">
              <a:latin typeface="Arial" panose="020B0604020202020204" pitchFamily="34" charset="0"/>
              <a:cs typeface="Arial" panose="020B0604020202020204" pitchFamily="34" charset="0"/>
            </a:endParaRPr>
          </a:p>
          <a:p>
            <a:pPr marL="408201" lvl="2">
              <a:spcBef>
                <a:spcPts val="1800"/>
              </a:spcBef>
            </a:pPr>
            <a:endParaRPr lang="en-GB" sz="1600" dirty="0">
              <a:latin typeface="Arial" panose="020B0604020202020204" pitchFamily="34" charset="0"/>
              <a:cs typeface="Arial" panose="020B0604020202020204" pitchFamily="34" charset="0"/>
            </a:endParaRPr>
          </a:p>
          <a:p>
            <a:pPr marL="0" lvl="1">
              <a:spcBef>
                <a:spcPts val="1800"/>
              </a:spcBef>
            </a:pPr>
            <a:endParaRPr lang="en-GB" sz="1600" b="1" u="sng" dirty="0">
              <a:solidFill>
                <a:srgbClr val="0070C0"/>
              </a:solidFill>
              <a:latin typeface="Arial" panose="020B0604020202020204" pitchFamily="34" charset="0"/>
              <a:cs typeface="Arial" panose="020B0604020202020204" pitchFamily="34" charset="0"/>
            </a:endParaRPr>
          </a:p>
          <a:p>
            <a:pPr marL="0" lvl="1">
              <a:spcBef>
                <a:spcPts val="1800"/>
              </a:spcBef>
            </a:pPr>
            <a:endParaRPr lang="en-GB" sz="2800" dirty="0"/>
          </a:p>
        </p:txBody>
      </p:sp>
      <p:sp>
        <p:nvSpPr>
          <p:cNvPr id="6" name="Rectangle 2">
            <a:extLst>
              <a:ext uri="{FF2B5EF4-FFF2-40B4-BE49-F238E27FC236}">
                <a16:creationId xmlns:a16="http://schemas.microsoft.com/office/drawing/2014/main" id="{C3912DFC-F516-40A9-86E4-B73303800B39}"/>
              </a:ext>
            </a:extLst>
          </p:cNvPr>
          <p:cNvSpPr>
            <a:spLocks noChangeArrowheads="1"/>
          </p:cNvSpPr>
          <p:nvPr/>
        </p:nvSpPr>
        <p:spPr bwMode="auto">
          <a:xfrm>
            <a:off x="0" y="1860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 name="Recorded Sound">
            <a:hlinkClick r:id="" action="ppaction://media"/>
            <a:extLst>
              <a:ext uri="{FF2B5EF4-FFF2-40B4-BE49-F238E27FC236}">
                <a16:creationId xmlns:a16="http://schemas.microsoft.com/office/drawing/2014/main" id="{30C48B71-942D-E1E2-58F8-1C0B98ABE55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9276" y="6316308"/>
            <a:ext cx="406400" cy="355600"/>
          </a:xfrm>
          <a:prstGeom prst="rect">
            <a:avLst/>
          </a:prstGeom>
        </p:spPr>
      </p:pic>
    </p:spTree>
    <p:extLst>
      <p:ext uri="{BB962C8B-B14F-4D97-AF65-F5344CB8AC3E}">
        <p14:creationId xmlns:p14="http://schemas.microsoft.com/office/powerpoint/2010/main" val="2554058062"/>
      </p:ext>
    </p:extLst>
  </p:cSld>
  <p:clrMapOvr>
    <a:masterClrMapping/>
  </p:clrMapOvr>
  <p:transition spd="med"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5DBA6F-C002-E07F-72C2-B157880DC25F}"/>
              </a:ext>
            </a:extLst>
          </p:cNvPr>
          <p:cNvSpPr txBox="1"/>
          <p:nvPr/>
        </p:nvSpPr>
        <p:spPr>
          <a:xfrm>
            <a:off x="1304925" y="777359"/>
            <a:ext cx="6096000" cy="646331"/>
          </a:xfrm>
          <a:prstGeom prst="rect">
            <a:avLst/>
          </a:prstGeom>
          <a:noFill/>
        </p:spPr>
        <p:txBody>
          <a:bodyPr wrap="square">
            <a:spAutoFit/>
          </a:bodyPr>
          <a:lstStyle/>
          <a:p>
            <a:r>
              <a:rPr lang="en-GB" sz="3600" dirty="0">
                <a:solidFill>
                  <a:schemeClr val="accent1"/>
                </a:solidFill>
                <a:latin typeface="Arial" panose="020B0604020202020204" pitchFamily="34" charset="0"/>
                <a:cs typeface="Arial" panose="020B0604020202020204" pitchFamily="34" charset="0"/>
              </a:rPr>
              <a:t>Overview</a:t>
            </a:r>
          </a:p>
        </p:txBody>
      </p:sp>
      <p:sp>
        <p:nvSpPr>
          <p:cNvPr id="9" name="TextBox 8">
            <a:extLst>
              <a:ext uri="{FF2B5EF4-FFF2-40B4-BE49-F238E27FC236}">
                <a16:creationId xmlns:a16="http://schemas.microsoft.com/office/drawing/2014/main" id="{10B97BF4-04CA-53D5-3A1F-01C3468ED9CD}"/>
              </a:ext>
            </a:extLst>
          </p:cNvPr>
          <p:cNvSpPr txBox="1"/>
          <p:nvPr/>
        </p:nvSpPr>
        <p:spPr>
          <a:xfrm>
            <a:off x="1009650" y="1527513"/>
            <a:ext cx="9334500" cy="4708981"/>
          </a:xfrm>
          <a:prstGeom prst="rect">
            <a:avLst/>
          </a:prstGeom>
          <a:noFill/>
        </p:spPr>
        <p:txBody>
          <a:bodyPr wrap="square">
            <a:spAutoFit/>
          </a:bodyPr>
          <a:lstStyle/>
          <a:p>
            <a:pPr marL="285750" indent="-285750">
              <a:buClr>
                <a:srgbClr val="0070C0"/>
              </a:buClr>
              <a:buFont typeface="Arial" panose="020B0604020202020204" pitchFamily="34" charset="0"/>
              <a:buChar char="•"/>
            </a:pPr>
            <a:r>
              <a:rPr lang="en-GB" sz="2000" dirty="0">
                <a:latin typeface="Arial" panose="020B0604020202020204" pitchFamily="34" charset="0"/>
                <a:cs typeface="Arial" panose="020B0604020202020204" pitchFamily="34" charset="0"/>
              </a:rPr>
              <a:t>Types of Departure Records (slide 3)</a:t>
            </a:r>
          </a:p>
          <a:p>
            <a:pPr marL="285750" indent="-285750">
              <a:buClr>
                <a:srgbClr val="0070C0"/>
              </a:buClr>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Clr>
                <a:srgbClr val="0070C0"/>
              </a:buClr>
              <a:buFont typeface="Arial" panose="020B0604020202020204" pitchFamily="34" charset="0"/>
              <a:buChar char="•"/>
            </a:pPr>
            <a:r>
              <a:rPr lang="en-GB" sz="2000" dirty="0">
                <a:latin typeface="Arial" panose="020B0604020202020204" pitchFamily="34" charset="0"/>
                <a:cs typeface="Arial" panose="020B0604020202020204" pitchFamily="34" charset="0"/>
              </a:rPr>
              <a:t>Post Determination filter for DAS 3 records (slide 4)</a:t>
            </a:r>
          </a:p>
          <a:p>
            <a:pPr marL="285750" indent="-285750">
              <a:buClr>
                <a:srgbClr val="0070C0"/>
              </a:buClr>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Clr>
                <a:srgbClr val="0070C0"/>
              </a:buClr>
              <a:buFont typeface="Arial" panose="020B0604020202020204" pitchFamily="34" charset="0"/>
              <a:buChar char="•"/>
            </a:pPr>
            <a:r>
              <a:rPr lang="en-GB" sz="2000" dirty="0">
                <a:latin typeface="Arial" panose="020B0604020202020204" pitchFamily="34" charset="0"/>
                <a:cs typeface="Arial" panose="020B0604020202020204" pitchFamily="34" charset="0"/>
              </a:rPr>
              <a:t>How to run Post Determination Reports for schemes covering DAS 2 and DAS 3 departures (slides 5 -10)</a:t>
            </a:r>
          </a:p>
          <a:p>
            <a:pPr marL="285750" indent="-285750">
              <a:buClr>
                <a:srgbClr val="0070C0"/>
              </a:buClr>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Clr>
                <a:srgbClr val="0070C0"/>
              </a:buClr>
              <a:buFont typeface="Arial" panose="020B0604020202020204" pitchFamily="34" charset="0"/>
              <a:buChar char="•"/>
            </a:pPr>
            <a:r>
              <a:rPr lang="en-GB" sz="2000" dirty="0">
                <a:latin typeface="Arial" panose="020B0604020202020204" pitchFamily="34" charset="0"/>
                <a:cs typeface="Arial" panose="020B0604020202020204" pitchFamily="34" charset="0"/>
              </a:rPr>
              <a:t>How to understand the raw data (slides 11-12)</a:t>
            </a:r>
          </a:p>
          <a:p>
            <a:pPr marL="342900" indent="-342900">
              <a:buClr>
                <a:srgbClr val="0070C0"/>
              </a:buClr>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Clr>
                <a:srgbClr val="0070C0"/>
              </a:buClr>
              <a:buFont typeface="Arial" panose="020B0604020202020204" pitchFamily="34" charset="0"/>
              <a:buChar char="•"/>
            </a:pPr>
            <a:r>
              <a:rPr lang="en-GB" sz="2000" dirty="0">
                <a:latin typeface="Arial" panose="020B0604020202020204" pitchFamily="34" charset="0"/>
                <a:cs typeface="Arial" panose="020B0604020202020204" pitchFamily="34" charset="0"/>
              </a:rPr>
              <a:t>Post Determination actions (slides 13 -16)</a:t>
            </a:r>
          </a:p>
          <a:p>
            <a:pPr marL="285750" indent="-285750">
              <a:buClr>
                <a:srgbClr val="0070C0"/>
              </a:buClr>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Clr>
                <a:srgbClr val="0070C0"/>
              </a:buClr>
              <a:buFont typeface="Arial" panose="020B0604020202020204" pitchFamily="34" charset="0"/>
              <a:buChar char="•"/>
            </a:pPr>
            <a:r>
              <a:rPr lang="en-GB" sz="2000" dirty="0">
                <a:latin typeface="Arial" panose="020B0604020202020204" pitchFamily="34" charset="0"/>
                <a:cs typeface="Arial" panose="020B0604020202020204" pitchFamily="34" charset="0"/>
              </a:rPr>
              <a:t>Guidance (slides 17 -19)</a:t>
            </a:r>
          </a:p>
          <a:p>
            <a:pPr marL="285750" indent="-285750">
              <a:buClr>
                <a:srgbClr val="0070C0"/>
              </a:buClr>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42900" indent="-342900">
              <a:buClr>
                <a:srgbClr val="0070C0"/>
              </a:buClr>
              <a:buFont typeface="Arial" panose="020B0604020202020204" pitchFamily="34" charset="0"/>
              <a:buChar char="•"/>
            </a:pPr>
            <a:r>
              <a:rPr lang="en-GB" sz="2000" u="sng" dirty="0">
                <a:latin typeface="Arial" panose="020B0604020202020204" pitchFamily="34" charset="0"/>
                <a:cs typeface="Arial" panose="020B0604020202020204" pitchFamily="34" charset="0"/>
              </a:rPr>
              <a:t>Please note: Any links referred to in the video can be accessed in the accompanying PowerPoint slide deck published underneath the training video</a:t>
            </a:r>
          </a:p>
        </p:txBody>
      </p:sp>
      <p:pic>
        <p:nvPicPr>
          <p:cNvPr id="3" name="Recorded Sound">
            <a:hlinkClick r:id="" action="ppaction://media"/>
            <a:extLst>
              <a:ext uri="{FF2B5EF4-FFF2-40B4-BE49-F238E27FC236}">
                <a16:creationId xmlns:a16="http://schemas.microsoft.com/office/drawing/2014/main" id="{7AE395A6-2918-CA7D-0548-C0A303B963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0700" y="6236494"/>
            <a:ext cx="406400" cy="406400"/>
          </a:xfrm>
          <a:prstGeom prst="rect">
            <a:avLst/>
          </a:prstGeom>
        </p:spPr>
      </p:pic>
    </p:spTree>
    <p:extLst>
      <p:ext uri="{BB962C8B-B14F-4D97-AF65-F5344CB8AC3E}">
        <p14:creationId xmlns:p14="http://schemas.microsoft.com/office/powerpoint/2010/main" val="2179076112"/>
      </p:ext>
    </p:extLst>
  </p:cSld>
  <p:clrMapOvr>
    <a:masterClrMapping/>
  </p:clrMapOvr>
  <p:transition spd="slow" advTm="3344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51CBB-434F-61BA-811E-DC11B72282CC}"/>
              </a:ext>
            </a:extLst>
          </p:cNvPr>
          <p:cNvSpPr>
            <a:spLocks noGrp="1"/>
          </p:cNvSpPr>
          <p:nvPr>
            <p:ph type="title"/>
          </p:nvPr>
        </p:nvSpPr>
        <p:spPr/>
        <p:txBody>
          <a:bodyPr/>
          <a:lstStyle/>
          <a:p>
            <a:r>
              <a:rPr lang="en-GB" dirty="0">
                <a:solidFill>
                  <a:schemeClr val="accent1"/>
                </a:solidFill>
              </a:rPr>
              <a:t>Thank you</a:t>
            </a:r>
          </a:p>
        </p:txBody>
      </p:sp>
      <p:sp>
        <p:nvSpPr>
          <p:cNvPr id="3" name="Content Placeholder 2">
            <a:extLst>
              <a:ext uri="{FF2B5EF4-FFF2-40B4-BE49-F238E27FC236}">
                <a16:creationId xmlns:a16="http://schemas.microsoft.com/office/drawing/2014/main" id="{56352650-7533-5FAB-A765-4A1DCFFBEF74}"/>
              </a:ext>
            </a:extLst>
          </p:cNvPr>
          <p:cNvSpPr>
            <a:spLocks noGrp="1"/>
          </p:cNvSpPr>
          <p:nvPr>
            <p:ph sz="half" idx="1"/>
          </p:nvPr>
        </p:nvSpPr>
        <p:spPr>
          <a:xfrm>
            <a:off x="550863" y="1457934"/>
            <a:ext cx="11007863" cy="4492016"/>
          </a:xfrm>
        </p:spPr>
        <p:txBody>
          <a:bodyPr/>
          <a:lstStyle/>
          <a:p>
            <a:r>
              <a:rPr lang="en-GB" dirty="0"/>
              <a:t>Thank you for watching this Departures training video for National Highways Project Managers </a:t>
            </a:r>
          </a:p>
          <a:p>
            <a:r>
              <a:rPr lang="en-GB" dirty="0"/>
              <a:t>Any links referred to in the video can be accessed in the accompanying PowerPoint slide deck published underneath the training video</a:t>
            </a:r>
          </a:p>
          <a:p>
            <a:r>
              <a:rPr lang="en-GB" dirty="0"/>
              <a:t>Please bookmark the </a:t>
            </a:r>
            <a:r>
              <a:rPr lang="en-GB" sz="2400" dirty="0">
                <a:hlinkClick r:id="rId4"/>
              </a:rPr>
              <a:t>Departures Manual</a:t>
            </a:r>
            <a:r>
              <a:rPr lang="en-GB" sz="2400" dirty="0"/>
              <a:t> and help pages: </a:t>
            </a:r>
            <a:r>
              <a:rPr lang="en-GB" sz="2400" u="sng" dirty="0">
                <a:solidFill>
                  <a:srgbClr val="0563C1"/>
                </a:solidFill>
                <a:effectLst/>
                <a:ea typeface="Calibri" panose="020F0502020204030204" pitchFamily="34" charset="0"/>
                <a:hlinkClick r:id="rId5"/>
              </a:rPr>
              <a:t>https://departures.highwaysengland.co.uk/</a:t>
            </a:r>
            <a:endParaRPr lang="en-GB" sz="2400" u="sng" dirty="0">
              <a:solidFill>
                <a:srgbClr val="0563C1"/>
              </a:solidFill>
              <a:effectLst/>
              <a:ea typeface="Calibri" panose="020F0502020204030204" pitchFamily="34" charset="0"/>
            </a:endParaRPr>
          </a:p>
          <a:p>
            <a:r>
              <a:rPr lang="en-GB" dirty="0"/>
              <a:t>Further assistance is available from </a:t>
            </a:r>
            <a:r>
              <a:rPr lang="en-GB" dirty="0">
                <a:hlinkClick r:id="rId6"/>
              </a:rPr>
              <a:t>departures@nationalhighways.co.uk</a:t>
            </a:r>
            <a:endParaRPr lang="en-GB" dirty="0"/>
          </a:p>
          <a:p>
            <a:pPr marL="0" indent="0">
              <a:buNone/>
            </a:pPr>
            <a:endParaRPr lang="en-GB" dirty="0"/>
          </a:p>
          <a:p>
            <a:pPr marL="0" indent="0">
              <a:buNone/>
            </a:pPr>
            <a:endParaRPr lang="en-GB" dirty="0"/>
          </a:p>
        </p:txBody>
      </p:sp>
      <p:pic>
        <p:nvPicPr>
          <p:cNvPr id="5" name="Recorded Sound">
            <a:hlinkClick r:id="" action="ppaction://media"/>
            <a:extLst>
              <a:ext uri="{FF2B5EF4-FFF2-40B4-BE49-F238E27FC236}">
                <a16:creationId xmlns:a16="http://schemas.microsoft.com/office/drawing/2014/main" id="{2A4AA532-3339-C129-9242-DEB87C7E85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078" y="4993666"/>
            <a:ext cx="406400" cy="406400"/>
          </a:xfrm>
          <a:prstGeom prst="rect">
            <a:avLst/>
          </a:prstGeom>
        </p:spPr>
      </p:pic>
    </p:spTree>
    <p:extLst>
      <p:ext uri="{BB962C8B-B14F-4D97-AF65-F5344CB8AC3E}">
        <p14:creationId xmlns:p14="http://schemas.microsoft.com/office/powerpoint/2010/main" val="3711407027"/>
      </p:ext>
    </p:extLst>
  </p:cSld>
  <p:clrMapOvr>
    <a:masterClrMapping/>
  </p:clrMapOvr>
  <p:transition spd="slow" advTm="1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1C17DFA-DFA8-3130-139C-DC78428C6926}"/>
              </a:ext>
            </a:extLst>
          </p:cNvPr>
          <p:cNvSpPr>
            <a:spLocks noGrp="1"/>
          </p:cNvSpPr>
          <p:nvPr>
            <p:ph type="title"/>
          </p:nvPr>
        </p:nvSpPr>
        <p:spPr>
          <a:xfrm>
            <a:off x="722313" y="436859"/>
            <a:ext cx="11090275" cy="942382"/>
          </a:xfrm>
        </p:spPr>
        <p:txBody>
          <a:bodyPr vert="horz" lIns="91440" tIns="45720" rIns="91440" bIns="45720" rtlCol="0" anchor="ctr">
            <a:normAutofit/>
          </a:bodyPr>
          <a:lstStyle/>
          <a:p>
            <a:pPr defTabSz="914400"/>
            <a:r>
              <a:rPr lang="en-US" sz="3600" b="0" dirty="0">
                <a:solidFill>
                  <a:schemeClr val="accent1"/>
                </a:solidFill>
                <a:ea typeface="+mn-ea"/>
              </a:rPr>
              <a:t>Types of Departure Records </a:t>
            </a:r>
          </a:p>
        </p:txBody>
      </p:sp>
      <p:sp>
        <p:nvSpPr>
          <p:cNvPr id="4" name="TextBox 3">
            <a:extLst>
              <a:ext uri="{FF2B5EF4-FFF2-40B4-BE49-F238E27FC236}">
                <a16:creationId xmlns:a16="http://schemas.microsoft.com/office/drawing/2014/main" id="{7A3FD1DC-65C8-1DD5-8EE9-958635768C7A}"/>
              </a:ext>
            </a:extLst>
          </p:cNvPr>
          <p:cNvSpPr txBox="1"/>
          <p:nvPr/>
        </p:nvSpPr>
        <p:spPr>
          <a:xfrm>
            <a:off x="722313" y="1572234"/>
            <a:ext cx="8755062" cy="4492016"/>
          </a:xfrm>
          <a:prstGeom prst="rect">
            <a:avLst/>
          </a:prstGeom>
        </p:spPr>
        <p:txBody>
          <a:bodyPr vert="horz" lIns="91440" tIns="45720" rIns="91440" bIns="45720" rtlCol="0">
            <a:normAutofit/>
          </a:bodyPr>
          <a:lstStyle/>
          <a:p>
            <a:pPr marL="285750" indent="-285750" defTabSz="914354">
              <a:spcAft>
                <a:spcPts val="600"/>
              </a:spcAft>
              <a:buClr>
                <a:srgbClr val="008BCB"/>
              </a:buClr>
              <a:buFont typeface="Arial" panose="020B0604020202020204" pitchFamily="34" charset="0"/>
              <a:buChar char="•"/>
            </a:pPr>
            <a:r>
              <a:rPr lang="en-US" sz="2400" dirty="0">
                <a:solidFill>
                  <a:srgbClr val="4A4A4A"/>
                </a:solidFill>
                <a:latin typeface="Arial" panose="020B0604020202020204" pitchFamily="34" charset="0"/>
                <a:cs typeface="Arial" panose="020B0604020202020204" pitchFamily="34" charset="0"/>
              </a:rPr>
              <a:t>DAS 2  Version of the database was used up to 29</a:t>
            </a:r>
            <a:r>
              <a:rPr lang="en-US" sz="2400" baseline="30000" dirty="0">
                <a:solidFill>
                  <a:srgbClr val="4A4A4A"/>
                </a:solidFill>
                <a:latin typeface="Arial" panose="020B0604020202020204" pitchFamily="34" charset="0"/>
                <a:cs typeface="Arial" panose="020B0604020202020204" pitchFamily="34" charset="0"/>
              </a:rPr>
              <a:t>th</a:t>
            </a:r>
            <a:r>
              <a:rPr lang="en-US" sz="2400" dirty="0">
                <a:solidFill>
                  <a:srgbClr val="4A4A4A"/>
                </a:solidFill>
                <a:latin typeface="Arial" panose="020B0604020202020204" pitchFamily="34" charset="0"/>
                <a:cs typeface="Arial" panose="020B0604020202020204" pitchFamily="34" charset="0"/>
              </a:rPr>
              <a:t> March 2019 and uses departure IDs &lt;100,000</a:t>
            </a:r>
          </a:p>
          <a:p>
            <a:pPr marL="285750" indent="-285750" defTabSz="914354">
              <a:spcAft>
                <a:spcPts val="600"/>
              </a:spcAft>
              <a:buClr>
                <a:srgbClr val="008BCB"/>
              </a:buClr>
              <a:buFont typeface="Arial" panose="020B0604020202020204" pitchFamily="34" charset="0"/>
              <a:buChar char="•"/>
            </a:pPr>
            <a:endParaRPr lang="en-US" sz="2400" dirty="0">
              <a:solidFill>
                <a:srgbClr val="4A4A4A"/>
              </a:solidFill>
              <a:latin typeface="Arial" panose="020B0604020202020204" pitchFamily="34" charset="0"/>
              <a:cs typeface="Arial" panose="020B0604020202020204" pitchFamily="34" charset="0"/>
            </a:endParaRPr>
          </a:p>
          <a:p>
            <a:pPr marL="285750" indent="-285750" defTabSz="914354">
              <a:spcAft>
                <a:spcPts val="600"/>
              </a:spcAft>
              <a:buClr>
                <a:srgbClr val="008BCB"/>
              </a:buClr>
              <a:buFont typeface="Arial" panose="020B0604020202020204" pitchFamily="34" charset="0"/>
              <a:buChar char="•"/>
            </a:pPr>
            <a:r>
              <a:rPr lang="en-US" sz="2400" dirty="0">
                <a:solidFill>
                  <a:srgbClr val="4A4A4A"/>
                </a:solidFill>
                <a:latin typeface="Arial" panose="020B0604020202020204" pitchFamily="34" charset="0"/>
                <a:cs typeface="Arial" panose="020B0604020202020204" pitchFamily="34" charset="0"/>
              </a:rPr>
              <a:t>DAS 3  Version of the database from 29</a:t>
            </a:r>
            <a:r>
              <a:rPr lang="en-US" sz="2400" baseline="30000" dirty="0">
                <a:solidFill>
                  <a:srgbClr val="4A4A4A"/>
                </a:solidFill>
                <a:latin typeface="Arial" panose="020B0604020202020204" pitchFamily="34" charset="0"/>
                <a:cs typeface="Arial" panose="020B0604020202020204" pitchFamily="34" charset="0"/>
              </a:rPr>
              <a:t>th</a:t>
            </a:r>
            <a:r>
              <a:rPr lang="en-US" sz="2400" dirty="0">
                <a:solidFill>
                  <a:srgbClr val="4A4A4A"/>
                </a:solidFill>
                <a:latin typeface="Arial" panose="020B0604020202020204" pitchFamily="34" charset="0"/>
                <a:cs typeface="Arial" panose="020B0604020202020204" pitchFamily="34" charset="0"/>
              </a:rPr>
              <a:t> March 2019, to present and will use departure IDs &gt; 100,000</a:t>
            </a:r>
          </a:p>
          <a:p>
            <a:pPr marL="285750" indent="-285750" defTabSz="914354">
              <a:spcAft>
                <a:spcPts val="600"/>
              </a:spcAft>
              <a:buClr>
                <a:srgbClr val="008BCB"/>
              </a:buClr>
              <a:buFont typeface="Arial" panose="020B0604020202020204" pitchFamily="34" charset="0"/>
              <a:buChar char="•"/>
            </a:pPr>
            <a:endParaRPr lang="en-US" sz="2400" dirty="0">
              <a:solidFill>
                <a:srgbClr val="4A4A4A"/>
              </a:solidFill>
              <a:latin typeface="Arial" panose="020B0604020202020204" pitchFamily="34" charset="0"/>
              <a:cs typeface="Arial" panose="020B0604020202020204" pitchFamily="34" charset="0"/>
            </a:endParaRPr>
          </a:p>
          <a:p>
            <a:pPr marL="285750" indent="-285750" defTabSz="914354">
              <a:spcAft>
                <a:spcPts val="600"/>
              </a:spcAft>
              <a:buClr>
                <a:srgbClr val="008BCB"/>
              </a:buClr>
              <a:buFont typeface="Arial" panose="020B0604020202020204" pitchFamily="34" charset="0"/>
              <a:buChar char="•"/>
            </a:pPr>
            <a:r>
              <a:rPr lang="en-US" sz="2400" dirty="0">
                <a:solidFill>
                  <a:srgbClr val="4A4A4A"/>
                </a:solidFill>
                <a:latin typeface="Arial" panose="020B0604020202020204" pitchFamily="34" charset="0"/>
                <a:cs typeface="Arial" panose="020B0604020202020204" pitchFamily="34" charset="0"/>
              </a:rPr>
              <a:t>DAS 3 Version has all historic DAS 2 records, but certain search filters are only available for DAS 3 records </a:t>
            </a:r>
          </a:p>
          <a:p>
            <a:pPr marL="285750" indent="-285750" defTabSz="914354">
              <a:spcAft>
                <a:spcPts val="600"/>
              </a:spcAft>
              <a:buClr>
                <a:srgbClr val="008BCB"/>
              </a:buClr>
              <a:buFont typeface="Arial" panose="020B0604020202020204" pitchFamily="34" charset="0"/>
              <a:buChar char="•"/>
            </a:pPr>
            <a:endParaRPr lang="en-US" sz="2400" dirty="0">
              <a:solidFill>
                <a:srgbClr val="4A4A4A"/>
              </a:solidFill>
              <a:latin typeface="Arial" panose="020B0604020202020204" pitchFamily="34" charset="0"/>
              <a:cs typeface="Arial" panose="020B0604020202020204" pitchFamily="34" charset="0"/>
            </a:endParaRPr>
          </a:p>
        </p:txBody>
      </p:sp>
      <p:pic>
        <p:nvPicPr>
          <p:cNvPr id="14" name="Content Placeholder 13">
            <a:extLst>
              <a:ext uri="{FF2B5EF4-FFF2-40B4-BE49-F238E27FC236}">
                <a16:creationId xmlns:a16="http://schemas.microsoft.com/office/drawing/2014/main" id="{7228753A-CECD-0028-E166-9F9F0D49B6B2}"/>
              </a:ext>
            </a:extLst>
          </p:cNvPr>
          <p:cNvPicPr>
            <a:picLocks noGrp="1" noChangeAspect="1"/>
          </p:cNvPicPr>
          <p:nvPr>
            <p:ph sz="half" idx="2"/>
          </p:nvPr>
        </p:nvPicPr>
        <p:blipFill>
          <a:blip r:embed="rId4"/>
          <a:stretch>
            <a:fillRect/>
          </a:stretch>
        </p:blipFill>
        <p:spPr bwMode="auto">
          <a:xfrm>
            <a:off x="9133205" y="0"/>
            <a:ext cx="2905125" cy="2315845"/>
          </a:xfrm>
          <a:prstGeom prst="rect">
            <a:avLst/>
          </a:prstGeom>
          <a:noFill/>
          <a:extLst>
            <a:ext uri="{909E8E84-426E-40DD-AFC4-6F175D3DCCD1}">
              <a14:hiddenFill xmlns:a14="http://schemas.microsoft.com/office/drawing/2010/main">
                <a:solidFill>
                  <a:srgbClr val="FFFFFF"/>
                </a:solidFill>
              </a14:hiddenFill>
            </a:ext>
          </a:extLst>
        </p:spPr>
      </p:pic>
      <p:pic>
        <p:nvPicPr>
          <p:cNvPr id="15" name="Recorded Sound">
            <a:hlinkClick r:id="" action="ppaction://media"/>
            <a:extLst>
              <a:ext uri="{FF2B5EF4-FFF2-40B4-BE49-F238E27FC236}">
                <a16:creationId xmlns:a16="http://schemas.microsoft.com/office/drawing/2014/main" id="{99FB178B-1752-1168-6B34-5F36A94069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16050" y="5543550"/>
            <a:ext cx="406400" cy="406400"/>
          </a:xfrm>
          <a:prstGeom prst="rect">
            <a:avLst/>
          </a:prstGeom>
        </p:spPr>
      </p:pic>
    </p:spTree>
    <p:extLst>
      <p:ext uri="{BB962C8B-B14F-4D97-AF65-F5344CB8AC3E}">
        <p14:creationId xmlns:p14="http://schemas.microsoft.com/office/powerpoint/2010/main" val="2386746810"/>
      </p:ext>
    </p:extLst>
  </p:cSld>
  <p:clrMapOvr>
    <a:masterClrMapping/>
  </p:clrMapOvr>
  <p:transition spd="slow" advTm="5439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9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45699C-D295-8BF5-A2EC-2B98680CFA65}"/>
              </a:ext>
            </a:extLst>
          </p:cNvPr>
          <p:cNvPicPr>
            <a:picLocks noChangeAspect="1"/>
          </p:cNvPicPr>
          <p:nvPr/>
        </p:nvPicPr>
        <p:blipFill>
          <a:blip r:embed="rId4"/>
          <a:stretch>
            <a:fillRect/>
          </a:stretch>
        </p:blipFill>
        <p:spPr>
          <a:xfrm>
            <a:off x="142877" y="1300923"/>
            <a:ext cx="12049123" cy="5302623"/>
          </a:xfrm>
          <a:prstGeom prst="rect">
            <a:avLst/>
          </a:prstGeom>
          <a:solidFill>
            <a:schemeClr val="bg1">
              <a:lumMod val="75000"/>
            </a:schemeClr>
          </a:solidFill>
        </p:spPr>
      </p:pic>
      <p:sp>
        <p:nvSpPr>
          <p:cNvPr id="4" name="TextBox 3">
            <a:extLst>
              <a:ext uri="{FF2B5EF4-FFF2-40B4-BE49-F238E27FC236}">
                <a16:creationId xmlns:a16="http://schemas.microsoft.com/office/drawing/2014/main" id="{87032561-8B45-06C1-6A63-8CC4F0811752}"/>
              </a:ext>
            </a:extLst>
          </p:cNvPr>
          <p:cNvSpPr txBox="1"/>
          <p:nvPr/>
        </p:nvSpPr>
        <p:spPr>
          <a:xfrm>
            <a:off x="185740" y="5373685"/>
            <a:ext cx="4838700" cy="1200329"/>
          </a:xfrm>
          <a:prstGeom prst="rect">
            <a:avLst/>
          </a:prstGeom>
          <a:solidFill>
            <a:schemeClr val="accent1"/>
          </a:solidFill>
          <a:ln>
            <a:noFill/>
          </a:ln>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If your departures were submitted on DAS 3 i.e. from ID 100000 onwards then a full list of your departures which require processing at Post Determination will be found within this filter here.  If you would like to download a full report in DAS ( DAS 2 and DAS 3 records) please follow the process in the following slides.</a:t>
            </a:r>
          </a:p>
        </p:txBody>
      </p:sp>
      <p:cxnSp>
        <p:nvCxnSpPr>
          <p:cNvPr id="6" name="Straight Arrow Connector 5">
            <a:extLst>
              <a:ext uri="{FF2B5EF4-FFF2-40B4-BE49-F238E27FC236}">
                <a16:creationId xmlns:a16="http://schemas.microsoft.com/office/drawing/2014/main" id="{08BD3A5D-5C8D-0AE2-8A03-DB72DE2067B0}"/>
              </a:ext>
            </a:extLst>
          </p:cNvPr>
          <p:cNvCxnSpPr>
            <a:cxnSpLocks/>
          </p:cNvCxnSpPr>
          <p:nvPr/>
        </p:nvCxnSpPr>
        <p:spPr>
          <a:xfrm flipV="1">
            <a:off x="2207314" y="4908959"/>
            <a:ext cx="0" cy="46472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B26DBFA-477A-CB51-F0E9-ABCADA80E001}"/>
              </a:ext>
            </a:extLst>
          </p:cNvPr>
          <p:cNvSpPr txBox="1"/>
          <p:nvPr/>
        </p:nvSpPr>
        <p:spPr>
          <a:xfrm>
            <a:off x="3409952" y="273393"/>
            <a:ext cx="5734048"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b="1" dirty="0">
                <a:solidFill>
                  <a:schemeClr val="accent1"/>
                </a:solidFill>
                <a:latin typeface="Arial" panose="020B0604020202020204" pitchFamily="34" charset="0"/>
                <a:cs typeface="Arial" panose="020B0604020202020204" pitchFamily="34" charset="0"/>
              </a:rPr>
              <a:t>DAS 3 Departures at Post Determination</a:t>
            </a:r>
          </a:p>
        </p:txBody>
      </p:sp>
      <p:sp>
        <p:nvSpPr>
          <p:cNvPr id="2" name="TextBox 1">
            <a:extLst>
              <a:ext uri="{FF2B5EF4-FFF2-40B4-BE49-F238E27FC236}">
                <a16:creationId xmlns:a16="http://schemas.microsoft.com/office/drawing/2014/main" id="{8488751D-FEFF-5343-2096-3DAB630CDC91}"/>
              </a:ext>
            </a:extLst>
          </p:cNvPr>
          <p:cNvSpPr txBox="1"/>
          <p:nvPr/>
        </p:nvSpPr>
        <p:spPr>
          <a:xfrm>
            <a:off x="185740" y="802547"/>
            <a:ext cx="9982200" cy="369332"/>
          </a:xfrm>
          <a:prstGeom prst="rect">
            <a:avLst/>
          </a:prstGeom>
          <a:noFill/>
        </p:spPr>
        <p:txBody>
          <a:bodyPr wrap="square" rtlCol="0">
            <a:spAutoFit/>
          </a:bodyPr>
          <a:lstStyle/>
          <a:p>
            <a:r>
              <a:rPr lang="en-GB" sz="16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DAS Home Page accessed via this link </a:t>
            </a:r>
            <a:r>
              <a:rPr lang="en-GB"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800" u="sng" dirty="0">
                <a:solidFill>
                  <a:srgbClr val="0563C1"/>
                </a:solidFill>
                <a:effectLst/>
                <a:latin typeface="Calibri" panose="020F0502020204030204" pitchFamily="34" charset="0"/>
                <a:ea typeface="Calibri" panose="020F0502020204030204" pitchFamily="34" charset="0"/>
                <a:hlinkClick r:id="rId5"/>
              </a:rPr>
              <a:t>https://departures.highwaysengland.co.uk/</a:t>
            </a:r>
            <a:endParaRPr lang="en-GB" sz="1800" dirty="0">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C11476C2-422C-7F34-4594-64146F4688F4}"/>
              </a:ext>
            </a:extLst>
          </p:cNvPr>
          <p:cNvSpPr txBox="1"/>
          <p:nvPr/>
        </p:nvSpPr>
        <p:spPr>
          <a:xfrm>
            <a:off x="3214694" y="4346899"/>
            <a:ext cx="1809746" cy="830997"/>
          </a:xfrm>
          <a:prstGeom prst="rect">
            <a:avLst/>
          </a:prstGeom>
          <a:solidFill>
            <a:schemeClr val="accent1"/>
          </a:solidFill>
          <a:ln>
            <a:noFill/>
          </a:ln>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Remember this only displays DAS 3 records and not DAS 2</a:t>
            </a:r>
          </a:p>
        </p:txBody>
      </p:sp>
      <p:cxnSp>
        <p:nvCxnSpPr>
          <p:cNvPr id="8" name="Straight Arrow Connector 7">
            <a:extLst>
              <a:ext uri="{FF2B5EF4-FFF2-40B4-BE49-F238E27FC236}">
                <a16:creationId xmlns:a16="http://schemas.microsoft.com/office/drawing/2014/main" id="{74AC0A53-A7D3-D611-B05E-D81B7025BA59}"/>
              </a:ext>
            </a:extLst>
          </p:cNvPr>
          <p:cNvCxnSpPr>
            <a:cxnSpLocks/>
          </p:cNvCxnSpPr>
          <p:nvPr/>
        </p:nvCxnSpPr>
        <p:spPr>
          <a:xfrm flipH="1">
            <a:off x="2514600" y="4746264"/>
            <a:ext cx="700094"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5" name="Recorded Sound">
            <a:hlinkClick r:id="" action="ppaction://media"/>
            <a:extLst>
              <a:ext uri="{FF2B5EF4-FFF2-40B4-BE49-F238E27FC236}">
                <a16:creationId xmlns:a16="http://schemas.microsoft.com/office/drawing/2014/main" id="{504060B7-4C7C-CC79-A8FF-79925AACA0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22609" y="6078330"/>
            <a:ext cx="406400" cy="406400"/>
          </a:xfrm>
          <a:prstGeom prst="rect">
            <a:avLst/>
          </a:prstGeom>
        </p:spPr>
      </p:pic>
    </p:spTree>
    <p:extLst>
      <p:ext uri="{BB962C8B-B14F-4D97-AF65-F5344CB8AC3E}">
        <p14:creationId xmlns:p14="http://schemas.microsoft.com/office/powerpoint/2010/main" val="3490854366"/>
      </p:ext>
    </p:extLst>
  </p:cSld>
  <p:clrMapOvr>
    <a:masterClrMapping/>
  </p:clrMapOvr>
  <p:transition spd="slow" advTm="58152">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9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00AB3F4-AF49-4543-BC94-8FE2F744EB51}"/>
              </a:ext>
            </a:extLst>
          </p:cNvPr>
          <p:cNvSpPr>
            <a:spLocks noGrp="1"/>
          </p:cNvSpPr>
          <p:nvPr>
            <p:ph type="ctrTitle"/>
          </p:nvPr>
        </p:nvSpPr>
        <p:spPr>
          <a:xfrm>
            <a:off x="562927" y="2007605"/>
            <a:ext cx="10990898" cy="1876362"/>
          </a:xfrm>
        </p:spPr>
        <p:txBody>
          <a:bodyPr>
            <a:normAutofit fontScale="90000"/>
          </a:bodyPr>
          <a:lstStyle/>
          <a:p>
            <a:r>
              <a:rPr lang="en-GB" sz="4000" dirty="0">
                <a:latin typeface="Arial" panose="020B0604020202020204" pitchFamily="34" charset="0"/>
                <a:cs typeface="Arial" panose="020B0604020202020204" pitchFamily="34" charset="0"/>
              </a:rPr>
              <a:t>How to run Post Determination Reports for schemes covering DAS 2 and DAS 3 departures</a:t>
            </a:r>
            <a:br>
              <a:rPr lang="en-GB" sz="4000" dirty="0">
                <a:latin typeface="Arial" panose="020B0604020202020204" pitchFamily="34" charset="0"/>
                <a:cs typeface="Arial" panose="020B0604020202020204" pitchFamily="34" charset="0"/>
              </a:rPr>
            </a:br>
            <a:endParaRPr lang="en-GB" dirty="0"/>
          </a:p>
        </p:txBody>
      </p:sp>
      <p:pic>
        <p:nvPicPr>
          <p:cNvPr id="2" name="Recorded Sound">
            <a:hlinkClick r:id="" action="ppaction://media"/>
            <a:extLst>
              <a:ext uri="{FF2B5EF4-FFF2-40B4-BE49-F238E27FC236}">
                <a16:creationId xmlns:a16="http://schemas.microsoft.com/office/drawing/2014/main" id="{76877B57-648E-BCCA-A0DA-F24BC4D7D2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4050" y="6083300"/>
            <a:ext cx="406400" cy="406400"/>
          </a:xfrm>
          <a:prstGeom prst="rect">
            <a:avLst/>
          </a:prstGeom>
        </p:spPr>
      </p:pic>
    </p:spTree>
    <p:extLst>
      <p:ext uri="{BB962C8B-B14F-4D97-AF65-F5344CB8AC3E}">
        <p14:creationId xmlns:p14="http://schemas.microsoft.com/office/powerpoint/2010/main" val="3409341113"/>
      </p:ext>
    </p:extLst>
  </p:cSld>
  <p:clrMapOvr>
    <a:masterClrMapping/>
  </p:clrMapOvr>
  <p:transition spd="slow" advTm="9111">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2B371B-080C-1E06-ABE7-295A5AF01483}"/>
              </a:ext>
            </a:extLst>
          </p:cNvPr>
          <p:cNvPicPr>
            <a:picLocks noChangeAspect="1"/>
          </p:cNvPicPr>
          <p:nvPr/>
        </p:nvPicPr>
        <p:blipFill>
          <a:blip r:embed="rId4"/>
          <a:stretch>
            <a:fillRect/>
          </a:stretch>
        </p:blipFill>
        <p:spPr>
          <a:xfrm>
            <a:off x="577954" y="1507430"/>
            <a:ext cx="11210188" cy="4309340"/>
          </a:xfrm>
          <a:prstGeom prst="rect">
            <a:avLst/>
          </a:prstGeom>
          <a:ln>
            <a:solidFill>
              <a:schemeClr val="accent1"/>
            </a:solidFill>
          </a:ln>
        </p:spPr>
      </p:pic>
      <p:sp>
        <p:nvSpPr>
          <p:cNvPr id="7" name="TextBox 6">
            <a:extLst>
              <a:ext uri="{FF2B5EF4-FFF2-40B4-BE49-F238E27FC236}">
                <a16:creationId xmlns:a16="http://schemas.microsoft.com/office/drawing/2014/main" id="{BCA6F5D7-C67D-B6E4-F557-49416AFAF0CE}"/>
              </a:ext>
            </a:extLst>
          </p:cNvPr>
          <p:cNvSpPr txBox="1"/>
          <p:nvPr/>
        </p:nvSpPr>
        <p:spPr>
          <a:xfrm>
            <a:off x="6008954" y="824010"/>
            <a:ext cx="3076575" cy="461665"/>
          </a:xfrm>
          <a:prstGeom prst="rect">
            <a:avLst/>
          </a:prstGeom>
          <a:solidFill>
            <a:schemeClr val="accent1"/>
          </a:solidFill>
          <a:ln>
            <a:noFill/>
          </a:ln>
        </p:spPr>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From your Home page click on the top search button</a:t>
            </a:r>
          </a:p>
        </p:txBody>
      </p:sp>
      <p:cxnSp>
        <p:nvCxnSpPr>
          <p:cNvPr id="9" name="Straight Arrow Connector 8">
            <a:extLst>
              <a:ext uri="{FF2B5EF4-FFF2-40B4-BE49-F238E27FC236}">
                <a16:creationId xmlns:a16="http://schemas.microsoft.com/office/drawing/2014/main" id="{D86E78F3-98C8-EFCA-2D70-E95CB8A927F3}"/>
              </a:ext>
            </a:extLst>
          </p:cNvPr>
          <p:cNvCxnSpPr>
            <a:cxnSpLocks/>
          </p:cNvCxnSpPr>
          <p:nvPr/>
        </p:nvCxnSpPr>
        <p:spPr>
          <a:xfrm flipH="1">
            <a:off x="5591175" y="1347230"/>
            <a:ext cx="417779" cy="37604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2" name="Recorded Sound">
            <a:hlinkClick r:id="" action="ppaction://media"/>
            <a:extLst>
              <a:ext uri="{FF2B5EF4-FFF2-40B4-BE49-F238E27FC236}">
                <a16:creationId xmlns:a16="http://schemas.microsoft.com/office/drawing/2014/main" id="{7FCF6CDF-CBD8-4225-5A19-3D7C19A868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3625" y="6254750"/>
            <a:ext cx="406400" cy="406400"/>
          </a:xfrm>
          <a:prstGeom prst="rect">
            <a:avLst/>
          </a:prstGeom>
        </p:spPr>
      </p:pic>
    </p:spTree>
    <p:extLst>
      <p:ext uri="{BB962C8B-B14F-4D97-AF65-F5344CB8AC3E}">
        <p14:creationId xmlns:p14="http://schemas.microsoft.com/office/powerpoint/2010/main" val="4026917583"/>
      </p:ext>
    </p:extLst>
  </p:cSld>
  <p:clrMapOvr>
    <a:masterClrMapping/>
  </p:clrMapOvr>
  <p:transition spd="slow" advTm="7184">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86C7A4-B4C1-910E-FF4F-B7858E5606F0}"/>
              </a:ext>
            </a:extLst>
          </p:cNvPr>
          <p:cNvPicPr>
            <a:picLocks noChangeAspect="1"/>
          </p:cNvPicPr>
          <p:nvPr/>
        </p:nvPicPr>
        <p:blipFill>
          <a:blip r:embed="rId4"/>
          <a:stretch>
            <a:fillRect/>
          </a:stretch>
        </p:blipFill>
        <p:spPr>
          <a:xfrm>
            <a:off x="436879" y="259301"/>
            <a:ext cx="11318240" cy="5110893"/>
          </a:xfrm>
          <a:prstGeom prst="rect">
            <a:avLst/>
          </a:prstGeom>
          <a:ln>
            <a:solidFill>
              <a:schemeClr val="accent1"/>
            </a:solidFill>
          </a:ln>
        </p:spPr>
      </p:pic>
      <p:pic>
        <p:nvPicPr>
          <p:cNvPr id="9" name="Picture 8">
            <a:extLst>
              <a:ext uri="{FF2B5EF4-FFF2-40B4-BE49-F238E27FC236}">
                <a16:creationId xmlns:a16="http://schemas.microsoft.com/office/drawing/2014/main" id="{4BE5F520-38B1-8D4D-9F26-6D1F02A9692A}"/>
              </a:ext>
            </a:extLst>
          </p:cNvPr>
          <p:cNvPicPr>
            <a:picLocks noChangeAspect="1"/>
          </p:cNvPicPr>
          <p:nvPr/>
        </p:nvPicPr>
        <p:blipFill>
          <a:blip r:embed="rId5"/>
          <a:stretch>
            <a:fillRect/>
          </a:stretch>
        </p:blipFill>
        <p:spPr>
          <a:xfrm>
            <a:off x="9523794" y="4470400"/>
            <a:ext cx="2231325" cy="2387600"/>
          </a:xfrm>
          <a:prstGeom prst="rect">
            <a:avLst/>
          </a:prstGeom>
        </p:spPr>
      </p:pic>
      <p:sp>
        <p:nvSpPr>
          <p:cNvPr id="10" name="TextBox 9">
            <a:extLst>
              <a:ext uri="{FF2B5EF4-FFF2-40B4-BE49-F238E27FC236}">
                <a16:creationId xmlns:a16="http://schemas.microsoft.com/office/drawing/2014/main" id="{7CB8EC70-3CB6-6424-F3F2-E1AD744495E1}"/>
              </a:ext>
            </a:extLst>
          </p:cNvPr>
          <p:cNvSpPr txBox="1"/>
          <p:nvPr/>
        </p:nvSpPr>
        <p:spPr>
          <a:xfrm>
            <a:off x="5429250" y="3724275"/>
            <a:ext cx="2705100" cy="1015663"/>
          </a:xfrm>
          <a:prstGeom prst="rect">
            <a:avLst/>
          </a:prstGeom>
          <a:solidFill>
            <a:schemeClr val="accent1"/>
          </a:solidFill>
          <a:ln>
            <a:noFill/>
          </a:ln>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From the filters on the right-hand side select “Departure Information” and scroll down until you find “PIN” enter your PIN(s) details and return.</a:t>
            </a:r>
          </a:p>
        </p:txBody>
      </p:sp>
      <p:cxnSp>
        <p:nvCxnSpPr>
          <p:cNvPr id="12" name="Straight Arrow Connector 11">
            <a:extLst>
              <a:ext uri="{FF2B5EF4-FFF2-40B4-BE49-F238E27FC236}">
                <a16:creationId xmlns:a16="http://schemas.microsoft.com/office/drawing/2014/main" id="{93E84210-0D80-0634-69BC-886B2C55690B}"/>
              </a:ext>
            </a:extLst>
          </p:cNvPr>
          <p:cNvCxnSpPr>
            <a:cxnSpLocks/>
          </p:cNvCxnSpPr>
          <p:nvPr/>
        </p:nvCxnSpPr>
        <p:spPr>
          <a:xfrm>
            <a:off x="8134350" y="4333875"/>
            <a:ext cx="3048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AAA3DC8-2657-1D5D-1223-7EF2548EFC8F}"/>
              </a:ext>
            </a:extLst>
          </p:cNvPr>
          <p:cNvCxnSpPr>
            <a:cxnSpLocks/>
          </p:cNvCxnSpPr>
          <p:nvPr/>
        </p:nvCxnSpPr>
        <p:spPr>
          <a:xfrm>
            <a:off x="8134350" y="4555272"/>
            <a:ext cx="1466850" cy="182647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 name="Recorded Sound">
            <a:hlinkClick r:id="" action="ppaction://media"/>
            <a:extLst>
              <a:ext uri="{FF2B5EF4-FFF2-40B4-BE49-F238E27FC236}">
                <a16:creationId xmlns:a16="http://schemas.microsoft.com/office/drawing/2014/main" id="{1E2FBE33-6795-1D84-5A5E-668894ABF5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7400" y="5910897"/>
            <a:ext cx="406400" cy="406400"/>
          </a:xfrm>
          <a:prstGeom prst="rect">
            <a:avLst/>
          </a:prstGeom>
        </p:spPr>
      </p:pic>
    </p:spTree>
    <p:extLst>
      <p:ext uri="{BB962C8B-B14F-4D97-AF65-F5344CB8AC3E}">
        <p14:creationId xmlns:p14="http://schemas.microsoft.com/office/powerpoint/2010/main" val="680019175"/>
      </p:ext>
    </p:extLst>
  </p:cSld>
  <p:clrMapOvr>
    <a:masterClrMapping/>
  </p:clrMapOvr>
  <mc:AlternateContent xmlns:mc="http://schemas.openxmlformats.org/markup-compatibility/2006" xmlns:p14="http://schemas.microsoft.com/office/powerpoint/2010/main">
    <mc:Choice Requires="p14">
      <p:transition spd="slow" p14:dur="2000" advTm="11735"/>
    </mc:Choice>
    <mc:Fallback xmlns="">
      <p:transition spd="slow" advTm="11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CA1C5-B429-0BBA-3BDF-E474A805F789}"/>
              </a:ext>
            </a:extLst>
          </p:cNvPr>
          <p:cNvPicPr>
            <a:picLocks noChangeAspect="1"/>
          </p:cNvPicPr>
          <p:nvPr/>
        </p:nvPicPr>
        <p:blipFill>
          <a:blip r:embed="rId4"/>
          <a:stretch>
            <a:fillRect/>
          </a:stretch>
        </p:blipFill>
        <p:spPr>
          <a:xfrm>
            <a:off x="0" y="1316853"/>
            <a:ext cx="11038114" cy="4717438"/>
          </a:xfrm>
          <a:prstGeom prst="rect">
            <a:avLst/>
          </a:prstGeom>
        </p:spPr>
      </p:pic>
      <p:sp>
        <p:nvSpPr>
          <p:cNvPr id="5" name="TextBox 4">
            <a:extLst>
              <a:ext uri="{FF2B5EF4-FFF2-40B4-BE49-F238E27FC236}">
                <a16:creationId xmlns:a16="http://schemas.microsoft.com/office/drawing/2014/main" id="{A11A4747-4671-06C0-1930-F48B24F52D99}"/>
              </a:ext>
            </a:extLst>
          </p:cNvPr>
          <p:cNvSpPr txBox="1"/>
          <p:nvPr/>
        </p:nvSpPr>
        <p:spPr>
          <a:xfrm>
            <a:off x="126724" y="639043"/>
            <a:ext cx="5051563" cy="307777"/>
          </a:xfrm>
          <a:prstGeom prst="rect">
            <a:avLst/>
          </a:prstGeom>
          <a:solidFill>
            <a:schemeClr val="accent1"/>
          </a:solidFill>
        </p:spPr>
        <p:txBody>
          <a:bodyPr wrap="square">
            <a:spAutoFit/>
          </a:bodyPr>
          <a:lstStyle/>
          <a:p>
            <a:r>
              <a:rPr lang="en-GB" sz="1400" b="1" dirty="0">
                <a:solidFill>
                  <a:schemeClr val="bg1"/>
                </a:solidFill>
                <a:latin typeface="Arial" panose="020B0604020202020204" pitchFamily="34" charset="0"/>
                <a:cs typeface="Arial" panose="020B0604020202020204" pitchFamily="34" charset="0"/>
              </a:rPr>
              <a:t>A list of departures will then appear on your screen</a:t>
            </a:r>
            <a:r>
              <a:rPr lang="en-GB" sz="1400" dirty="0">
                <a:solidFill>
                  <a:schemeClr val="bg1"/>
                </a:solidFill>
                <a:latin typeface="Arial" panose="020B0604020202020204" pitchFamily="34" charset="0"/>
                <a:cs typeface="Arial" panose="020B0604020202020204" pitchFamily="34" charset="0"/>
              </a:rPr>
              <a:t> </a:t>
            </a:r>
          </a:p>
        </p:txBody>
      </p:sp>
      <p:cxnSp>
        <p:nvCxnSpPr>
          <p:cNvPr id="6" name="Straight Arrow Connector 5">
            <a:extLst>
              <a:ext uri="{FF2B5EF4-FFF2-40B4-BE49-F238E27FC236}">
                <a16:creationId xmlns:a16="http://schemas.microsoft.com/office/drawing/2014/main" id="{34CE777C-B1FC-1656-9AE2-8B967A335C62}"/>
              </a:ext>
            </a:extLst>
          </p:cNvPr>
          <p:cNvCxnSpPr>
            <a:cxnSpLocks/>
            <a:stCxn id="5" idx="2"/>
          </p:cNvCxnSpPr>
          <p:nvPr/>
        </p:nvCxnSpPr>
        <p:spPr>
          <a:xfrm>
            <a:off x="2652506" y="946820"/>
            <a:ext cx="14495" cy="132013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88EF41D-29F8-5CC6-200E-8C3B86C6CAE6}"/>
              </a:ext>
            </a:extLst>
          </p:cNvPr>
          <p:cNvSpPr txBox="1"/>
          <p:nvPr/>
        </p:nvSpPr>
        <p:spPr>
          <a:xfrm>
            <a:off x="6848061" y="315877"/>
            <a:ext cx="4303643" cy="738664"/>
          </a:xfrm>
          <a:prstGeom prst="rect">
            <a:avLst/>
          </a:prstGeom>
          <a:solidFill>
            <a:schemeClr val="accent1"/>
          </a:solidFill>
        </p:spPr>
        <p:txBody>
          <a:bodyPr wrap="square">
            <a:spAutoFit/>
          </a:bodyPr>
          <a:lstStyle/>
          <a:p>
            <a:r>
              <a:rPr lang="en-GB" sz="1400" b="1" dirty="0">
                <a:solidFill>
                  <a:schemeClr val="bg1"/>
                </a:solidFill>
                <a:latin typeface="Arial" panose="020B0604020202020204" pitchFamily="34" charset="0"/>
                <a:cs typeface="Arial" panose="020B0604020202020204" pitchFamily="34" charset="0"/>
              </a:rPr>
              <a:t>To ensure that the report is displaying the information you require, click on the column selection box here.</a:t>
            </a:r>
          </a:p>
        </p:txBody>
      </p:sp>
      <p:cxnSp>
        <p:nvCxnSpPr>
          <p:cNvPr id="10" name="Straight Arrow Connector 9">
            <a:extLst>
              <a:ext uri="{FF2B5EF4-FFF2-40B4-BE49-F238E27FC236}">
                <a16:creationId xmlns:a16="http://schemas.microsoft.com/office/drawing/2014/main" id="{0FA4186D-B256-24BF-6790-BCCCA1BDFA06}"/>
              </a:ext>
            </a:extLst>
          </p:cNvPr>
          <p:cNvCxnSpPr>
            <a:cxnSpLocks/>
          </p:cNvCxnSpPr>
          <p:nvPr/>
        </p:nvCxnSpPr>
        <p:spPr>
          <a:xfrm>
            <a:off x="10834894" y="839097"/>
            <a:ext cx="0" cy="780981"/>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3" name="Recorded Sound">
            <a:hlinkClick r:id="" action="ppaction://media"/>
            <a:extLst>
              <a:ext uri="{FF2B5EF4-FFF2-40B4-BE49-F238E27FC236}">
                <a16:creationId xmlns:a16="http://schemas.microsoft.com/office/drawing/2014/main" id="{F026F07D-55E0-B1B8-18F9-CD934F94B8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100" y="6451600"/>
            <a:ext cx="406400" cy="406400"/>
          </a:xfrm>
          <a:prstGeom prst="rect">
            <a:avLst/>
          </a:prstGeom>
        </p:spPr>
      </p:pic>
    </p:spTree>
    <p:extLst>
      <p:ext uri="{BB962C8B-B14F-4D97-AF65-F5344CB8AC3E}">
        <p14:creationId xmlns:p14="http://schemas.microsoft.com/office/powerpoint/2010/main" val="1708358695"/>
      </p:ext>
    </p:extLst>
  </p:cSld>
  <p:clrMapOvr>
    <a:masterClrMapping/>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7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B1F9AF-907E-2DE0-25CD-BE04EA6BFEB5}"/>
              </a:ext>
            </a:extLst>
          </p:cNvPr>
          <p:cNvSpPr txBox="1"/>
          <p:nvPr/>
        </p:nvSpPr>
        <p:spPr>
          <a:xfrm>
            <a:off x="3168097" y="432857"/>
            <a:ext cx="6097656" cy="923330"/>
          </a:xfrm>
          <a:prstGeom prst="rect">
            <a:avLst/>
          </a:prstGeom>
          <a:solidFill>
            <a:schemeClr val="accent1"/>
          </a:solidFill>
        </p:spPr>
        <p:txBody>
          <a:bodyPr wrap="square">
            <a:spAutoFit/>
          </a:bodyPr>
          <a:lstStyle/>
          <a:p>
            <a:r>
              <a:rPr lang="en-GB" sz="1800" b="1" dirty="0">
                <a:solidFill>
                  <a:schemeClr val="bg1"/>
                </a:solidFill>
                <a:latin typeface="Arial" panose="020B0604020202020204" pitchFamily="34" charset="0"/>
                <a:cs typeface="Arial" panose="020B0604020202020204" pitchFamily="34" charset="0"/>
              </a:rPr>
              <a:t>Select the columns that you would like to see on your report.  We recommend the columns ticked below for your Post Determination report.</a:t>
            </a:r>
          </a:p>
        </p:txBody>
      </p:sp>
      <p:pic>
        <p:nvPicPr>
          <p:cNvPr id="7" name="Picture 6">
            <a:extLst>
              <a:ext uri="{FF2B5EF4-FFF2-40B4-BE49-F238E27FC236}">
                <a16:creationId xmlns:a16="http://schemas.microsoft.com/office/drawing/2014/main" id="{4FAEE485-BCAC-16C8-0A90-AEAD90D8525B}"/>
              </a:ext>
            </a:extLst>
          </p:cNvPr>
          <p:cNvPicPr>
            <a:picLocks noChangeAspect="1"/>
          </p:cNvPicPr>
          <p:nvPr/>
        </p:nvPicPr>
        <p:blipFill>
          <a:blip r:embed="rId4"/>
          <a:stretch>
            <a:fillRect/>
          </a:stretch>
        </p:blipFill>
        <p:spPr>
          <a:xfrm>
            <a:off x="566530" y="1503390"/>
            <a:ext cx="10776384" cy="4433633"/>
          </a:xfrm>
          <a:prstGeom prst="rect">
            <a:avLst/>
          </a:prstGeom>
        </p:spPr>
      </p:pic>
      <p:pic>
        <p:nvPicPr>
          <p:cNvPr id="2" name="Recorded Sound">
            <a:hlinkClick r:id="" action="ppaction://media"/>
            <a:extLst>
              <a:ext uri="{FF2B5EF4-FFF2-40B4-BE49-F238E27FC236}">
                <a16:creationId xmlns:a16="http://schemas.microsoft.com/office/drawing/2014/main" id="{56380FEA-587C-6FC6-23F7-BB5C9CC8C8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1025525" y="6346824"/>
            <a:ext cx="406400" cy="511175"/>
          </a:xfrm>
          <a:prstGeom prst="rect">
            <a:avLst/>
          </a:prstGeom>
        </p:spPr>
      </p:pic>
    </p:spTree>
    <p:extLst>
      <p:ext uri="{BB962C8B-B14F-4D97-AF65-F5344CB8AC3E}">
        <p14:creationId xmlns:p14="http://schemas.microsoft.com/office/powerpoint/2010/main" val="947441384"/>
      </p:ext>
    </p:extLst>
  </p:cSld>
  <p:clrMapOvr>
    <a:masterClrMapping/>
  </p:clrMapOvr>
  <p:transition spd="slow" advTm="11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2_SLC 2018 templat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ional Highways 16x9 Template.potx" id="{BBCECC11-3B88-4916-91C4-6001E5FB6ADE}" vid="{4D912F41-D6F2-49FE-AF4F-486C0894D90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5128</TotalTime>
  <Words>1551</Words>
  <Application>Microsoft Office PowerPoint</Application>
  <PresentationFormat>Widescreen</PresentationFormat>
  <Paragraphs>119</Paragraphs>
  <Slides>20</Slides>
  <Notes>2</Notes>
  <HiddenSlides>0</HiddenSlides>
  <MMClips>20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Calibri Light</vt:lpstr>
      <vt:lpstr>Wingdings</vt:lpstr>
      <vt:lpstr>Office Theme</vt:lpstr>
      <vt:lpstr>2_SLC 2018 template</vt:lpstr>
      <vt:lpstr>Post Determination Process for Project Managers</vt:lpstr>
      <vt:lpstr>PowerPoint Presentation</vt:lpstr>
      <vt:lpstr>Types of Departure Records </vt:lpstr>
      <vt:lpstr>PowerPoint Presentation</vt:lpstr>
      <vt:lpstr>How to run Post Determination Reports for schemes covering DAS 2 and DAS 3 departures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Process your Departure at Post Determination </vt:lpstr>
      <vt:lpstr>PowerPoint Presentation</vt:lpstr>
      <vt:lpstr>PowerPoint Presentation</vt:lpstr>
      <vt:lpstr>PowerPoint Presentation</vt:lpstr>
      <vt:lpstr>Guidance on Post Determination </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Schwalm</dc:creator>
  <cp:lastModifiedBy>Sally Schwalm</cp:lastModifiedBy>
  <cp:revision>72</cp:revision>
  <dcterms:created xsi:type="dcterms:W3CDTF">2023-03-07T09:11:06Z</dcterms:created>
  <dcterms:modified xsi:type="dcterms:W3CDTF">2025-06-09T09:51:14Z</dcterms:modified>
</cp:coreProperties>
</file>