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4"/>
  </p:sldMasterIdLst>
  <p:notesMasterIdLst>
    <p:notesMasterId r:id="rId42"/>
  </p:notesMasterIdLst>
  <p:sldIdLst>
    <p:sldId id="1730" r:id="rId5"/>
    <p:sldId id="1734" r:id="rId6"/>
    <p:sldId id="1771" r:id="rId7"/>
    <p:sldId id="1758" r:id="rId8"/>
    <p:sldId id="1778" r:id="rId9"/>
    <p:sldId id="1752" r:id="rId10"/>
    <p:sldId id="1755" r:id="rId11"/>
    <p:sldId id="1761" r:id="rId12"/>
    <p:sldId id="1779" r:id="rId13"/>
    <p:sldId id="1757" r:id="rId14"/>
    <p:sldId id="1753" r:id="rId15"/>
    <p:sldId id="1759" r:id="rId16"/>
    <p:sldId id="1772" r:id="rId17"/>
    <p:sldId id="1762" r:id="rId18"/>
    <p:sldId id="1763" r:id="rId19"/>
    <p:sldId id="1773" r:id="rId20"/>
    <p:sldId id="1764" r:id="rId21"/>
    <p:sldId id="1774" r:id="rId22"/>
    <p:sldId id="1765" r:id="rId23"/>
    <p:sldId id="1775" r:id="rId24"/>
    <p:sldId id="1760" r:id="rId25"/>
    <p:sldId id="1776" r:id="rId26"/>
    <p:sldId id="1766" r:id="rId27"/>
    <p:sldId id="1768" r:id="rId28"/>
    <p:sldId id="1767" r:id="rId29"/>
    <p:sldId id="1769" r:id="rId30"/>
    <p:sldId id="1777" r:id="rId31"/>
    <p:sldId id="1780" r:id="rId32"/>
    <p:sldId id="1781" r:id="rId33"/>
    <p:sldId id="1782" r:id="rId34"/>
    <p:sldId id="1783" r:id="rId35"/>
    <p:sldId id="1784" r:id="rId36"/>
    <p:sldId id="2772" r:id="rId37"/>
    <p:sldId id="2775" r:id="rId38"/>
    <p:sldId id="2774" r:id="rId39"/>
    <p:sldId id="1785" r:id="rId40"/>
    <p:sldId id="2773" r:id="rId41"/>
  </p:sldIdLst>
  <p:sldSz cx="12192000" cy="6858000"/>
  <p:notesSz cx="6858000" cy="326707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pos="347">
          <p15:clr>
            <a:srgbClr val="A4A3A4"/>
          </p15:clr>
        </p15:guide>
        <p15:guide id="4" pos="7333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t Carr" initials="" lastIdx="1" clrIdx="0"/>
  <p:cmAuthor id="2" name="Dorothy Mitchell" initials="DM" lastIdx="2" clrIdx="1">
    <p:extLst>
      <p:ext uri="{19B8F6BF-5375-455C-9EA6-DF929625EA0E}">
        <p15:presenceInfo xmlns:p15="http://schemas.microsoft.com/office/powerpoint/2012/main" userId="S::dmitchell@caci.co.uk::5934e7cd-adff-48fb-88c9-761fa39d8c2a" providerId="AD"/>
      </p:ext>
    </p:extLst>
  </p:cmAuthor>
  <p:cmAuthor id="3" name="Kelly Barrell" initials="KB" lastIdx="5" clrIdx="2">
    <p:extLst>
      <p:ext uri="{19B8F6BF-5375-455C-9EA6-DF929625EA0E}">
        <p15:presenceInfo xmlns:p15="http://schemas.microsoft.com/office/powerpoint/2012/main" userId="S::kbarrell@caci.co.uk::9790bba0-205f-431c-922e-a7945bf9af81" providerId="AD"/>
      </p:ext>
    </p:extLst>
  </p:cmAuthor>
  <p:cmAuthor id="4" name="Russell Fear" initials="RF" lastIdx="1" clrIdx="3">
    <p:extLst>
      <p:ext uri="{19B8F6BF-5375-455C-9EA6-DF929625EA0E}">
        <p15:presenceInfo xmlns:p15="http://schemas.microsoft.com/office/powerpoint/2012/main" userId="S::rfear@caci.co.uk::2cb0a498-aff0-4247-8127-94064601816f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FEF"/>
    <a:srgbClr val="FEDCD0"/>
    <a:srgbClr val="121212"/>
    <a:srgbClr val="4A4A4A"/>
    <a:srgbClr val="F49600"/>
    <a:srgbClr val="FFFFFF"/>
    <a:srgbClr val="1F4E79"/>
    <a:srgbClr val="009FD7"/>
    <a:srgbClr val="B12009"/>
    <a:srgbClr val="FFD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C75BC0-7A9E-7DBB-8E42-D9F4A7422FAD}" v="22" dt="2023-11-28T15:46:41.100"/>
    <p1510:client id="{38D2D894-5BA3-4793-83B3-677C3C388CDD}" v="321" dt="2023-11-28T01:09:40.196"/>
    <p1510:client id="{57C9A632-2ED7-3EF2-8812-E9F5C488D678}" v="41" dt="2023-11-28T18:06:00.0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636" autoAdjust="0"/>
    <p:restoredTop sz="89189" autoAdjust="0"/>
  </p:normalViewPr>
  <p:slideViewPr>
    <p:cSldViewPr snapToGrid="0">
      <p:cViewPr varScale="1">
        <p:scale>
          <a:sx n="76" d="100"/>
          <a:sy n="76" d="100"/>
        </p:scale>
        <p:origin x="1008" y="67"/>
      </p:cViewPr>
      <p:guideLst>
        <p:guide orient="horz" pos="2160"/>
        <p:guide pos="3840"/>
        <p:guide pos="347"/>
        <p:guide pos="733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commentAuthors" Target="commentAuthors.xml"/><Relationship Id="rId48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BB2FE90-F80E-43A9-A45B-E7D22343093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EC2DD0E-A8B1-47AE-BF5E-B0B5E9233B36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8A5EB59-6A24-4394-9742-3EE9F9C12EDF}" type="datetimeFigureOut">
              <a:rPr lang="en-GB"/>
              <a:pPr>
                <a:defRPr/>
              </a:pPr>
              <a:t>29/11/2023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5C99A22C-8F02-432C-83BD-6969E192A4A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41488E8D-18D8-489B-A7AE-0979210E83A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D97656-3689-420C-A7CC-0AA2BA01926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2DBE4E-77F4-4641-99DA-693A4C8B2B9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7250C18-30CF-4030-A70D-B7F0FB4149A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177F9F1B-2D40-46AA-8606-3FAA048BB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403DA11-5D88-4133-93B8-45A6BE6E4C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0613FF14-C407-47D4-99C7-FFCEAE1E59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BB4472-A5DC-4093-B792-3ECFED2258D5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One of the risks of using a personnel-function approach is that others in the supply chain consider they can ignore the action with obvious risks for the quality of deliverables.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250C18-30CF-4030-A70D-B7F0FB4149AC}" type="slidenum">
              <a:rPr lang="en-GB" smtClean="0"/>
              <a:pPr>
                <a:defRPr/>
              </a:pPr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1997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250C18-30CF-4030-A70D-B7F0FB4149AC}" type="slidenum">
              <a:rPr lang="en-GB" smtClean="0"/>
              <a:pPr>
                <a:defRPr/>
              </a:pPr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054987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250C18-30CF-4030-A70D-B7F0FB4149AC}" type="slidenum">
              <a:rPr lang="en-GB" smtClean="0"/>
              <a:pPr>
                <a:defRPr/>
              </a:pPr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96657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Orphaned requirements WSR entries for which there are no design requirements / or guidance where the choices are recommended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250C18-30CF-4030-A70D-B7F0FB4149AC}" type="slidenum">
              <a:rPr lang="en-GB" smtClean="0"/>
              <a:pPr>
                <a:defRPr/>
              </a:pPr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41545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250C18-30CF-4030-A70D-B7F0FB4149AC}" type="slidenum">
              <a:rPr lang="en-GB" smtClean="0"/>
              <a:pPr>
                <a:defRPr/>
              </a:pPr>
              <a:t>27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469738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177F9F1B-2D40-46AA-8606-3FAA048BB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403DA11-5D88-4133-93B8-45A6BE6E4C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0613FF14-C407-47D4-99C7-FFCEAE1E59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BB4472-A5DC-4093-B792-3ECFED2258D5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28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4206703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177F9F1B-2D40-46AA-8606-3FAA048BB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403DA11-5D88-4133-93B8-45A6BE6E4C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0613FF14-C407-47D4-99C7-FFCEAE1E59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BB4472-A5DC-4093-B792-3ECFED2258D5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2543482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177F9F1B-2D40-46AA-8606-3FAA048BB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403DA11-5D88-4133-93B8-45A6BE6E4C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0613FF14-C407-47D4-99C7-FFCEAE1E59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BB4472-A5DC-4093-B792-3ECFED2258D5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435275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3C7FC6-2EB7-DC4F-9390-156888BAA8A2}" type="slidenum">
              <a:rPr lang="en-CA" smtClean="0"/>
              <a:pPr/>
              <a:t>33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518164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Public transportation often faces sudden delays or cancellations, particularly during the winter season, posing additional challenges, especially when travelling in darker hours. As a result, staying informed about potential delays and having contingency plans in place become essential strategies for commuters during these challenging times.</a:t>
            </a:r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250C18-30CF-4030-A70D-B7F0FB4149A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67213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177F9F1B-2D40-46AA-8606-3FAA048BB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403DA11-5D88-4133-93B8-45A6BE6E4C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0613FF14-C407-47D4-99C7-FFCEAE1E59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BB4472-A5DC-4093-B792-3ECFED2258D5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136850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250C18-30CF-4030-A70D-B7F0FB4149A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99509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>
            <a:extLst>
              <a:ext uri="{FF2B5EF4-FFF2-40B4-BE49-F238E27FC236}">
                <a16:creationId xmlns:a16="http://schemas.microsoft.com/office/drawing/2014/main" id="{177F9F1B-2D40-46AA-8606-3FAA048BBC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>
            <a:extLst>
              <a:ext uri="{FF2B5EF4-FFF2-40B4-BE49-F238E27FC236}">
                <a16:creationId xmlns:a16="http://schemas.microsoft.com/office/drawing/2014/main" id="{4403DA11-5D88-4133-93B8-45A6BE6E4C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9220" name="Slide Number Placeholder 3">
            <a:extLst>
              <a:ext uri="{FF2B5EF4-FFF2-40B4-BE49-F238E27FC236}">
                <a16:creationId xmlns:a16="http://schemas.microsoft.com/office/drawing/2014/main" id="{0613FF14-C407-47D4-99C7-FFCEAE1E59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BB4472-A5DC-4093-B792-3ECFED2258D5}" type="slidenum">
              <a:rPr lang="en-GB" altLang="en-US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14949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250C18-30CF-4030-A70D-B7F0FB4149A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5617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250C18-30CF-4030-A70D-B7F0FB4149A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381942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250C18-30CF-4030-A70D-B7F0FB4149AC}" type="slidenum">
              <a:rPr lang="en-GB" smtClean="0"/>
              <a:pPr>
                <a:defRPr/>
              </a:pPr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60055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B7250C18-30CF-4030-A70D-B7F0FB4149AC}" type="slidenum">
              <a:rPr lang="en-GB" smtClean="0"/>
              <a:pPr>
                <a:defRPr/>
              </a:pPr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599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rgbClr val="009FD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: Shape 3">
            <a:extLst>
              <a:ext uri="{FF2B5EF4-FFF2-40B4-BE49-F238E27FC236}">
                <a16:creationId xmlns:a16="http://schemas.microsoft.com/office/drawing/2014/main" id="{9A01F35D-8C11-4646-819C-2F6F6FE56BF2}"/>
              </a:ext>
            </a:extLst>
          </p:cNvPr>
          <p:cNvSpPr/>
          <p:nvPr userDrawn="1"/>
        </p:nvSpPr>
        <p:spPr>
          <a:xfrm>
            <a:off x="0" y="0"/>
            <a:ext cx="9077325" cy="4430713"/>
          </a:xfrm>
          <a:custGeom>
            <a:avLst/>
            <a:gdLst>
              <a:gd name="connsiteX0" fmla="*/ 0 w 9078065"/>
              <a:gd name="connsiteY0" fmla="*/ 0 h 4430812"/>
              <a:gd name="connsiteX1" fmla="*/ 9078065 w 9078065"/>
              <a:gd name="connsiteY1" fmla="*/ 0 h 4430812"/>
              <a:gd name="connsiteX2" fmla="*/ 8614924 w 9078065"/>
              <a:gd name="connsiteY2" fmla="*/ 3393971 h 4430812"/>
              <a:gd name="connsiteX3" fmla="*/ 0 w 9078065"/>
              <a:gd name="connsiteY3" fmla="*/ 4430812 h 44308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078065" h="4430812">
                <a:moveTo>
                  <a:pt x="0" y="0"/>
                </a:moveTo>
                <a:lnTo>
                  <a:pt x="9078065" y="0"/>
                </a:lnTo>
                <a:lnTo>
                  <a:pt x="8614924" y="3393971"/>
                </a:lnTo>
                <a:lnTo>
                  <a:pt x="0" y="4430812"/>
                </a:lnTo>
                <a:close/>
              </a:path>
            </a:pathLst>
          </a:custGeom>
          <a:solidFill>
            <a:srgbClr val="008C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/>
              <a:t>           </a:t>
            </a: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0B33F4D-2691-4C95-9E6A-028F464BEEB9}"/>
              </a:ext>
            </a:extLst>
          </p:cNvPr>
          <p:cNvSpPr/>
          <p:nvPr userDrawn="1"/>
        </p:nvSpPr>
        <p:spPr>
          <a:xfrm>
            <a:off x="0" y="-3175"/>
            <a:ext cx="12182475" cy="1633538"/>
          </a:xfrm>
          <a:custGeom>
            <a:avLst/>
            <a:gdLst>
              <a:gd name="connsiteX0" fmla="*/ 0 w 12182984"/>
              <a:gd name="connsiteY0" fmla="*/ 0 h 1633217"/>
              <a:gd name="connsiteX1" fmla="*/ 12182984 w 12182984"/>
              <a:gd name="connsiteY1" fmla="*/ 0 h 1633217"/>
              <a:gd name="connsiteX2" fmla="*/ 12182984 w 12182984"/>
              <a:gd name="connsiteY2" fmla="*/ 851811 h 1633217"/>
              <a:gd name="connsiteX3" fmla="*/ 0 w 12182984"/>
              <a:gd name="connsiteY3" fmla="*/ 1633217 h 16332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2984" h="1633217">
                <a:moveTo>
                  <a:pt x="0" y="0"/>
                </a:moveTo>
                <a:lnTo>
                  <a:pt x="12182984" y="0"/>
                </a:lnTo>
                <a:lnTo>
                  <a:pt x="12182984" y="851811"/>
                </a:lnTo>
                <a:lnTo>
                  <a:pt x="0" y="163321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7D26FF2-442E-4B36-968A-99B3A401D128}"/>
              </a:ext>
            </a:extLst>
          </p:cNvPr>
          <p:cNvSpPr/>
          <p:nvPr/>
        </p:nvSpPr>
        <p:spPr>
          <a:xfrm>
            <a:off x="8102600" y="2952750"/>
            <a:ext cx="4086225" cy="3905250"/>
          </a:xfrm>
          <a:custGeom>
            <a:avLst/>
            <a:gdLst>
              <a:gd name="connsiteX0" fmla="*/ 4079474 w 4086532"/>
              <a:gd name="connsiteY0" fmla="*/ 0 h 3905788"/>
              <a:gd name="connsiteX1" fmla="*/ 4086030 w 4086532"/>
              <a:gd name="connsiteY1" fmla="*/ 3694368 h 3905788"/>
              <a:gd name="connsiteX2" fmla="*/ 4086532 w 4086532"/>
              <a:gd name="connsiteY2" fmla="*/ 3905788 h 3905788"/>
              <a:gd name="connsiteX3" fmla="*/ 0 w 4086532"/>
              <a:gd name="connsiteY3" fmla="*/ 3905788 h 3905788"/>
              <a:gd name="connsiteX4" fmla="*/ 510083 w 4086532"/>
              <a:gd name="connsiteY4" fmla="*/ 443323 h 3905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86532" h="3905788">
                <a:moveTo>
                  <a:pt x="4079474" y="0"/>
                </a:moveTo>
                <a:cubicBezTo>
                  <a:pt x="4083337" y="1242406"/>
                  <a:pt x="4083845" y="2462912"/>
                  <a:pt x="4086030" y="3694368"/>
                </a:cubicBezTo>
                <a:lnTo>
                  <a:pt x="4086532" y="3905788"/>
                </a:lnTo>
                <a:lnTo>
                  <a:pt x="0" y="3905788"/>
                </a:lnTo>
                <a:lnTo>
                  <a:pt x="510083" y="443323"/>
                </a:lnTo>
                <a:close/>
              </a:path>
            </a:pathLst>
          </a:custGeom>
          <a:solidFill>
            <a:srgbClr val="5BB6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/>
              <a:t> </a:t>
            </a:r>
          </a:p>
        </p:txBody>
      </p:sp>
      <p:pic>
        <p:nvPicPr>
          <p:cNvPr id="7" name="Picture 8">
            <a:extLst>
              <a:ext uri="{FF2B5EF4-FFF2-40B4-BE49-F238E27FC236}">
                <a16:creationId xmlns:a16="http://schemas.microsoft.com/office/drawing/2014/main" id="{E3F27C84-DEDC-4643-9D3E-8D797AA995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393021" y="366713"/>
            <a:ext cx="2530245" cy="925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2927" y="2007605"/>
            <a:ext cx="8505915" cy="1876362"/>
          </a:xfrm>
        </p:spPr>
        <p:txBody>
          <a:bodyPr anchor="t">
            <a:normAutofit/>
          </a:bodyPr>
          <a:lstStyle>
            <a:lvl1pPr algn="l">
              <a:lnSpc>
                <a:spcPct val="100000"/>
              </a:lnSpc>
              <a:defRPr sz="38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62927" y="4622539"/>
            <a:ext cx="8505915" cy="1395557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800">
                <a:solidFill>
                  <a:schemeClr val="bg1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027BC166-3181-46DC-A7F2-D2018D643C0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63563" y="6018213"/>
            <a:ext cx="8513762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76073"/>
      </p:ext>
    </p:extLst>
  </p:cSld>
  <p:clrMapOvr>
    <a:masterClrMapping/>
  </p:clrMapOvr>
  <p:transition spd="slow"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63" y="1457934"/>
            <a:ext cx="11090275" cy="44920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58858779"/>
      </p:ext>
    </p:extLst>
  </p:cSld>
  <p:clrMapOvr>
    <a:masterClrMapping/>
  </p:clrMapOvr>
  <p:transition spd="slow"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863" y="1457934"/>
            <a:ext cx="5292095" cy="44920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49042" y="1457934"/>
            <a:ext cx="5292095" cy="44920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684823121"/>
      </p:ext>
    </p:extLst>
  </p:cSld>
  <p:clrMapOvr>
    <a:masterClrMapping/>
  </p:clrMapOvr>
  <p:transition spd="slow"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7687174"/>
      </p:ext>
    </p:extLst>
  </p:cSld>
  <p:clrMapOvr>
    <a:masterClrMapping/>
  </p:clrMapOvr>
  <p:transition spd="slow"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9236603"/>
      </p:ext>
    </p:extLst>
  </p:cSld>
  <p:clrMapOvr>
    <a:masterClrMapping/>
  </p:clrMapOvr>
  <p:transition spd="slow"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864" y="365126"/>
            <a:ext cx="8644507" cy="94238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863" y="1457934"/>
            <a:ext cx="11090275" cy="449201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49682E32-D7F0-4E75-AB98-F023349B266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195371" y="365126"/>
            <a:ext cx="2445767" cy="942382"/>
          </a:xfrm>
        </p:spPr>
        <p:txBody>
          <a:bodyPr lIns="0" anchor="ctr"/>
          <a:lstStyle>
            <a:lvl2pPr marL="0" indent="0" algn="r">
              <a:buNone/>
              <a:defRPr lang="en-GB" sz="3200" b="1" kern="1200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2pPr>
          </a:lstStyle>
          <a:p>
            <a:pPr lvl="1"/>
            <a:r>
              <a:rPr lang="en-US"/>
              <a:t>Subtitle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3465972"/>
      </p:ext>
    </p:extLst>
  </p:cSld>
  <p:clrMapOvr>
    <a:masterClrMapping/>
  </p:clrMapOvr>
  <p:transition spd="slow"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DD5FA7D-CF67-47A9-90F4-7632DBD6BC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50863" y="365125"/>
            <a:ext cx="11090275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DF6495A-33ED-4A30-88D9-F9F316E6D9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50863" y="1457325"/>
            <a:ext cx="11090275" cy="44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</p:txBody>
      </p:sp>
      <p:pic>
        <p:nvPicPr>
          <p:cNvPr id="1028" name="Picture 3">
            <a:extLst>
              <a:ext uri="{FF2B5EF4-FFF2-40B4-BE49-F238E27FC236}">
                <a16:creationId xmlns:a16="http://schemas.microsoft.com/office/drawing/2014/main" id="{A1C394F1-EDDA-42DB-B3E1-0215F2EFC09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034588" y="6005442"/>
            <a:ext cx="1749425" cy="639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2" r:id="rId6"/>
  </p:sldLayoutIdLst>
  <p:hf sldNum="0" hdr="0" ftr="0" dt="0"/>
  <p:txStyles>
    <p:titleStyle>
      <a:lvl1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002E5F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2E5F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2E5F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2E5F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l" defTabSz="91281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2E5F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2E5F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2E5F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2E5F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l" defTabSz="912813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02E5F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254000" indent="-254000" algn="l" defTabSz="912813" rtl="0" eaLnBrk="0" fontAlgn="base" hangingPunct="0">
        <a:spcBef>
          <a:spcPts val="1000"/>
        </a:spcBef>
        <a:spcAft>
          <a:spcPct val="0"/>
        </a:spcAft>
        <a:buClr>
          <a:srgbClr val="008BCB"/>
        </a:buClr>
        <a:buFont typeface="Wingdings" panose="05000000000000000000" pitchFamily="2" charset="2"/>
        <a:buChar char="§"/>
        <a:defRPr sz="2400" kern="1200">
          <a:solidFill>
            <a:srgbClr val="4A4A4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23875" indent="-247650" algn="l" defTabSz="912813" rtl="0" eaLnBrk="0" fontAlgn="base" hangingPunct="0">
        <a:spcBef>
          <a:spcPts val="500"/>
        </a:spcBef>
        <a:spcAft>
          <a:spcPct val="0"/>
        </a:spcAft>
        <a:buClr>
          <a:srgbClr val="008BCB"/>
        </a:buClr>
        <a:buFont typeface="Arial" panose="020B0604020202020204" pitchFamily="34" charset="0"/>
        <a:buChar char="−"/>
        <a:defRPr sz="2000" kern="1200">
          <a:solidFill>
            <a:srgbClr val="4A4A4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688975" indent="-163513" algn="l" defTabSz="912813" rtl="0" eaLnBrk="0" fontAlgn="base" hangingPunct="0">
        <a:spcBef>
          <a:spcPts val="500"/>
        </a:spcBef>
        <a:spcAft>
          <a:spcPct val="0"/>
        </a:spcAft>
        <a:buClr>
          <a:srgbClr val="008BCB"/>
        </a:buClr>
        <a:buFont typeface="Arial" panose="020B0604020202020204" pitchFamily="34" charset="0"/>
        <a:buChar char="•"/>
        <a:defRPr kern="1200">
          <a:solidFill>
            <a:srgbClr val="4A4A4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827088" indent="-136525" algn="l" defTabSz="912813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008BCB"/>
        </a:buClr>
        <a:buFont typeface="Arial" panose="020B0604020202020204" pitchFamily="34" charset="0"/>
        <a:buChar char="•"/>
        <a:defRPr sz="1600" kern="1200">
          <a:solidFill>
            <a:srgbClr val="4A4A4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981075" indent="-152400" algn="l" defTabSz="912813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008BCB"/>
        </a:buClr>
        <a:buFont typeface="Arial" panose="020B0604020202020204" pitchFamily="34" charset="0"/>
        <a:buChar char="•"/>
        <a:defRPr sz="1600" kern="1200">
          <a:solidFill>
            <a:srgbClr val="4A4A4A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s://teams.microsoft.com/l/team/19%3a237d9fea815a4483bf28892d606029e0%40thread.tacv2/conversations?groupId=2984bbb7-7b54-45a3-ae67-5a4e852b91df&amp;tenantId=29509fb2-7faf-4f8b-b7a2-32f96ec5de6c" TargetMode="Externa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www.menti.com/blnd1gxt3dks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6938A0A8-3CD3-4503-AFE2-DA8E3407A4FA}"/>
              </a:ext>
            </a:extLst>
          </p:cNvPr>
          <p:cNvGrpSpPr/>
          <p:nvPr/>
        </p:nvGrpSpPr>
        <p:grpSpPr>
          <a:xfrm>
            <a:off x="531223" y="2490786"/>
            <a:ext cx="9942230" cy="3559031"/>
            <a:chOff x="3555999" y="1685924"/>
            <a:chExt cx="6788150" cy="1876426"/>
          </a:xfrm>
        </p:grpSpPr>
        <p:sp>
          <p:nvSpPr>
            <p:cNvPr id="8194" name="Title 1">
              <a:extLst>
                <a:ext uri="{FF2B5EF4-FFF2-40B4-BE49-F238E27FC236}">
                  <a16:creationId xmlns:a16="http://schemas.microsoft.com/office/drawing/2014/main" id="{6EA4C6B4-E158-4FCB-8A96-393AFA2423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5999" y="1685924"/>
              <a:ext cx="6788150" cy="1876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t"/>
            <a:lstStyle>
              <a:lvl1pPr defTabSz="912813">
                <a:spcBef>
                  <a:spcPts val="1000"/>
                </a:spcBef>
                <a:buClr>
                  <a:srgbClr val="008BCB"/>
                </a:buClr>
                <a:buFont typeface="Wingdings" panose="05000000000000000000" pitchFamily="2" charset="2"/>
                <a:buChar char="§"/>
                <a:defRPr sz="24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912813">
                <a:spcBef>
                  <a:spcPts val="500"/>
                </a:spcBef>
                <a:buClr>
                  <a:srgbClr val="008BCB"/>
                </a:buClr>
                <a:buFont typeface="Arial" panose="020B0604020202020204" pitchFamily="34" charset="0"/>
                <a:buChar char="−"/>
                <a:defRPr sz="20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912813">
                <a:spcBef>
                  <a:spcPts val="500"/>
                </a:spcBef>
                <a:buClr>
                  <a:srgbClr val="008BCB"/>
                </a:buClr>
                <a:buFont typeface="Arial" panose="020B0604020202020204" pitchFamily="34" charset="0"/>
                <a:buChar char="•"/>
                <a:defRPr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912813">
                <a:lnSpc>
                  <a:spcPct val="90000"/>
                </a:lnSpc>
                <a:spcBef>
                  <a:spcPts val="500"/>
                </a:spcBef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912813">
                <a:lnSpc>
                  <a:spcPct val="90000"/>
                </a:lnSpc>
                <a:spcBef>
                  <a:spcPts val="500"/>
                </a:spcBef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912813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912813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912813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912813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None/>
              </a:pPr>
              <a:r>
                <a:rPr lang="en-GB" altLang="en-US" sz="3800" b="1" dirty="0">
                  <a:solidFill>
                    <a:schemeClr val="bg1"/>
                  </a:solidFill>
                  <a:latin typeface="Arial"/>
                  <a:cs typeface="Arial"/>
                </a:rPr>
                <a:t>DMRB consequential amendments</a:t>
              </a:r>
            </a:p>
            <a:p>
              <a:pPr eaLnBrk="1" hangingPunct="1">
                <a:spcBef>
                  <a:spcPct val="0"/>
                </a:spcBef>
                <a:buClrTx/>
                <a:buNone/>
              </a:pPr>
              <a:r>
                <a:rPr lang="en-GB" altLang="en-US" sz="2800" b="1" dirty="0">
                  <a:solidFill>
                    <a:schemeClr val="bg1"/>
                  </a:solidFill>
                  <a:latin typeface="Arial"/>
                  <a:cs typeface="Arial"/>
                </a:rPr>
                <a:t>Workshop with authoring community</a:t>
              </a:r>
            </a:p>
            <a:p>
              <a:pPr eaLnBrk="1" hangingPunct="1">
                <a:spcBef>
                  <a:spcPct val="0"/>
                </a:spcBef>
                <a:buClrTx/>
                <a:buNone/>
              </a:pPr>
              <a:endParaRPr lang="en-GB" altLang="en-US" sz="2800" b="1" dirty="0">
                <a:solidFill>
                  <a:schemeClr val="bg1"/>
                </a:solidFill>
                <a:latin typeface="Arial"/>
                <a:cs typeface="Arial"/>
              </a:endParaRPr>
            </a:p>
            <a:p>
              <a:pPr eaLnBrk="1" hangingPunct="1">
                <a:spcBef>
                  <a:spcPct val="0"/>
                </a:spcBef>
                <a:buClrTx/>
                <a:buNone/>
              </a:pPr>
              <a:endParaRPr lang="en-GB" altLang="en-US" sz="2000" dirty="0">
                <a:solidFill>
                  <a:schemeClr val="bg1"/>
                </a:solidFill>
                <a:latin typeface="Arial"/>
                <a:cs typeface="Arial"/>
              </a:endParaRPr>
            </a:p>
            <a:p>
              <a:pPr eaLnBrk="1" hangingPunct="1">
                <a:spcBef>
                  <a:spcPct val="0"/>
                </a:spcBef>
                <a:buClrTx/>
                <a:buNone/>
              </a:pPr>
              <a:r>
                <a:rPr lang="en-GB" altLang="en-US" sz="2000" dirty="0">
                  <a:solidFill>
                    <a:schemeClr val="bg1"/>
                  </a:solidFill>
                  <a:latin typeface="Arial"/>
                  <a:cs typeface="Arial"/>
                </a:rPr>
                <a:t>Mariapia Angelino, </a:t>
              </a:r>
              <a:r>
                <a:rPr lang="en-GB" altLang="en-US" sz="1800" dirty="0">
                  <a:solidFill>
                    <a:schemeClr val="bg1"/>
                  </a:solidFill>
                  <a:latin typeface="Arial"/>
                  <a:cs typeface="Arial"/>
                </a:rPr>
                <a:t>WSP</a:t>
              </a:r>
            </a:p>
            <a:p>
              <a:pPr eaLnBrk="1" hangingPunct="1">
                <a:spcBef>
                  <a:spcPct val="0"/>
                </a:spcBef>
                <a:buClrTx/>
                <a:buNone/>
              </a:pPr>
              <a:r>
                <a:rPr lang="en-GB" altLang="en-US" sz="2000" dirty="0">
                  <a:solidFill>
                    <a:schemeClr val="bg1"/>
                  </a:solidFill>
                  <a:latin typeface="Arial"/>
                  <a:cs typeface="Arial"/>
                </a:rPr>
                <a:t>Kate Albon, </a:t>
              </a:r>
              <a:r>
                <a:rPr lang="en-GB" altLang="en-US" sz="1800" dirty="0">
                  <a:solidFill>
                    <a:schemeClr val="bg1"/>
                  </a:solidFill>
                  <a:latin typeface="Arial"/>
                  <a:cs typeface="Arial"/>
                </a:rPr>
                <a:t>National Highways</a:t>
              </a:r>
            </a:p>
            <a:p>
              <a:pPr eaLnBrk="1" hangingPunct="1">
                <a:spcBef>
                  <a:spcPct val="0"/>
                </a:spcBef>
                <a:buClrTx/>
                <a:buNone/>
              </a:pPr>
              <a:r>
                <a:rPr lang="en-GB" altLang="en-US" sz="2000" dirty="0">
                  <a:solidFill>
                    <a:schemeClr val="bg1"/>
                  </a:solidFill>
                  <a:latin typeface="Arial"/>
                  <a:cs typeface="Arial"/>
                </a:rPr>
                <a:t>Simon Hartshorne, </a:t>
              </a:r>
              <a:r>
                <a:rPr lang="en-GB" altLang="en-US" sz="1800" dirty="0">
                  <a:solidFill>
                    <a:schemeClr val="bg1"/>
                  </a:solidFill>
                  <a:latin typeface="Arial"/>
                  <a:cs typeface="Arial"/>
                </a:rPr>
                <a:t>National Highways</a:t>
              </a:r>
            </a:p>
          </p:txBody>
        </p:sp>
        <p:sp>
          <p:nvSpPr>
            <p:cNvPr id="8195" name="Date Placeholder 3">
              <a:extLst>
                <a:ext uri="{FF2B5EF4-FFF2-40B4-BE49-F238E27FC236}">
                  <a16:creationId xmlns:a16="http://schemas.microsoft.com/office/drawing/2014/main" id="{331827A0-B8F8-4861-B930-F630861F93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5999" y="3348084"/>
              <a:ext cx="4225925" cy="2142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1440" tIns="45720" rIns="91440" bIns="45720" anchor="t"/>
            <a:lstStyle>
              <a:lvl1pPr>
                <a:spcBef>
                  <a:spcPts val="1000"/>
                </a:spcBef>
                <a:buClr>
                  <a:srgbClr val="008BCB"/>
                </a:buClr>
                <a:buFont typeface="Wingdings" panose="05000000000000000000" pitchFamily="2" charset="2"/>
                <a:buChar char="§"/>
                <a:defRPr sz="24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523875" indent="-247650">
                <a:spcBef>
                  <a:spcPts val="500"/>
                </a:spcBef>
                <a:buClr>
                  <a:srgbClr val="008BCB"/>
                </a:buClr>
                <a:buFont typeface="Arial" panose="020B0604020202020204" pitchFamily="34" charset="0"/>
                <a:buChar char="−"/>
                <a:defRPr sz="20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688975" indent="-163513">
                <a:spcBef>
                  <a:spcPts val="500"/>
                </a:spcBef>
                <a:buClr>
                  <a:srgbClr val="008BCB"/>
                </a:buClr>
                <a:buFont typeface="Arial" panose="020B0604020202020204" pitchFamily="34" charset="0"/>
                <a:buChar char="•"/>
                <a:defRPr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827088" indent="-136525">
                <a:lnSpc>
                  <a:spcPct val="90000"/>
                </a:lnSpc>
                <a:spcBef>
                  <a:spcPts val="500"/>
                </a:spcBef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981075" indent="-152400">
                <a:lnSpc>
                  <a:spcPct val="90000"/>
                </a:lnSpc>
                <a:spcBef>
                  <a:spcPts val="500"/>
                </a:spcBef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1438275" indent="-1524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1895475" indent="-1524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2352675" indent="-1524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2809875" indent="-152400" defTabSz="4572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Clr>
                  <a:srgbClr val="008BCB"/>
                </a:buClr>
                <a:buFont typeface="Arial" panose="020B0604020202020204" pitchFamily="34" charset="0"/>
                <a:buChar char="•"/>
                <a:defRPr sz="1600">
                  <a:solidFill>
                    <a:srgbClr val="4A4A4A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ClrTx/>
                <a:buNone/>
              </a:pPr>
              <a:r>
                <a:rPr lang="en-GB" altLang="en-US" sz="1600" dirty="0">
                  <a:solidFill>
                    <a:schemeClr val="bg1"/>
                  </a:solidFill>
                  <a:latin typeface="Arial"/>
                  <a:cs typeface="Arial"/>
                </a:rPr>
                <a:t>28.11.2023</a:t>
              </a:r>
              <a:endParaRPr lang="en-GB" altLang="en-US" sz="1600" dirty="0">
                <a:solidFill>
                  <a:schemeClr val="bg1"/>
                </a:solidFill>
              </a:endParaRPr>
            </a:p>
            <a:p>
              <a:pPr>
                <a:spcBef>
                  <a:spcPct val="0"/>
                </a:spcBef>
                <a:buClrTx/>
                <a:buNone/>
              </a:pPr>
              <a:endParaRPr lang="en-GB" altLang="en-US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22ED0EB5-3242-45C8-9CA7-F5A741D158B7}"/>
              </a:ext>
            </a:extLst>
          </p:cNvPr>
          <p:cNvSpPr txBox="1"/>
          <p:nvPr/>
        </p:nvSpPr>
        <p:spPr>
          <a:xfrm>
            <a:off x="6774008" y="3707596"/>
            <a:ext cx="167795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1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396977-E2D6-608D-AD24-54F31C6A5E35}"/>
              </a:ext>
            </a:extLst>
          </p:cNvPr>
          <p:cNvSpPr txBox="1"/>
          <p:nvPr/>
        </p:nvSpPr>
        <p:spPr>
          <a:xfrm>
            <a:off x="9094304" y="4853608"/>
            <a:ext cx="2766391" cy="13914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EAFB96-1BD6-9857-5EE9-0D2626932727}"/>
              </a:ext>
            </a:extLst>
          </p:cNvPr>
          <p:cNvSpPr txBox="1"/>
          <p:nvPr/>
        </p:nvSpPr>
        <p:spPr>
          <a:xfrm>
            <a:off x="7371521" y="4770782"/>
            <a:ext cx="4588565" cy="17559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2A9EE8-5ED5-E0CA-7CF0-76EBCD22FBFB}"/>
              </a:ext>
            </a:extLst>
          </p:cNvPr>
          <p:cNvSpPr txBox="1"/>
          <p:nvPr/>
        </p:nvSpPr>
        <p:spPr>
          <a:xfrm>
            <a:off x="7454347" y="5019260"/>
            <a:ext cx="2743200" cy="4571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13C7F-47CC-CAB5-6F0E-F98F142C3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Specific drafting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A4B8A-F433-B075-BBB6-3183061A1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682884"/>
            <a:ext cx="11090275" cy="4367719"/>
          </a:xfrm>
        </p:spPr>
        <p:txBody>
          <a:bodyPr/>
          <a:lstStyle/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Verb forms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Consistent topics and terminology</a:t>
            </a:r>
            <a:endParaRPr lang="en-GB" sz="22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Redrafting of advisory text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Clause neutrality</a:t>
            </a:r>
            <a:endParaRPr lang="en-GB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Cross references</a:t>
            </a:r>
            <a:endParaRPr lang="en-GB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Clarity of design outputs</a:t>
            </a:r>
            <a:endParaRPr lang="en-GB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Performance and method requirements</a:t>
            </a:r>
            <a:endParaRPr lang="en-GB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Document location based on the audience </a:t>
            </a:r>
          </a:p>
        </p:txBody>
      </p:sp>
    </p:spTree>
    <p:extLst>
      <p:ext uri="{BB962C8B-B14F-4D97-AF65-F5344CB8AC3E}">
        <p14:creationId xmlns:p14="http://schemas.microsoft.com/office/powerpoint/2010/main" val="260711511"/>
      </p:ext>
    </p:extLst>
  </p:cSld>
  <p:clrMapOvr>
    <a:masterClrMapping/>
  </p:clrMapOvr>
  <p:transition spd="slow">
    <p:wipe dir="r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EE818-B485-34D6-7077-C5C1AF110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5" cy="942975"/>
          </a:xfrm>
        </p:spPr>
        <p:txBody>
          <a:bodyPr/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1. Verb forms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02A6F-10E8-839F-27CB-787ED213B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Two verb forms for requirements: must / shall</a:t>
            </a:r>
          </a:p>
          <a:p>
            <a:pPr>
              <a:spcAft>
                <a:spcPts val="600"/>
              </a:spcAft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Three verb forms for advice: should / may / can</a:t>
            </a:r>
          </a:p>
          <a:p>
            <a:pPr>
              <a:spcAft>
                <a:spcPts val="600"/>
              </a:spcAft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Advice </a:t>
            </a:r>
            <a:r>
              <a:rPr lang="en-GB" sz="2400" u="db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always</a:t>
            </a: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relates to a requirement</a:t>
            </a:r>
          </a:p>
          <a:p>
            <a:pPr>
              <a:spcAft>
                <a:spcPts val="600"/>
              </a:spcAft>
            </a:pPr>
            <a:r>
              <a:rPr lang="en-GB" sz="2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Avoid implicit requirements phrased as advice</a:t>
            </a:r>
          </a:p>
          <a:p>
            <a:pPr lvl="1">
              <a:spcAft>
                <a:spcPts val="600"/>
              </a:spcAft>
            </a:pP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Hidden requirements such as “is required to”, “are needed to” “are necessary for”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7151208"/>
      </p:ext>
    </p:extLst>
  </p:cSld>
  <p:clrMapOvr>
    <a:masterClrMapping/>
  </p:clrMapOvr>
  <p:transition spd="slow">
    <p:wipe dir="r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EE818-B485-34D6-7077-C5C1AF110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5" cy="942975"/>
          </a:xfrm>
        </p:spPr>
        <p:txBody>
          <a:bodyPr/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2. Consistent topics and terminology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02A6F-10E8-839F-27CB-787ED213B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Same terminology has to be used when referring to same topics.</a:t>
            </a:r>
          </a:p>
          <a:p>
            <a:pPr lvl="1"/>
            <a:r>
              <a:rPr lang="en-US" dirty="0"/>
              <a:t>This supports consistency and makes text clear and unambiguous, as well as linking WSRs and design outputs. </a:t>
            </a:r>
          </a:p>
          <a:p>
            <a:r>
              <a:rPr lang="en-US" dirty="0"/>
              <a:t>This applies at all levels within a document:</a:t>
            </a:r>
          </a:p>
          <a:p>
            <a:pPr lvl="1"/>
            <a:r>
              <a:rPr lang="en-US" dirty="0"/>
              <a:t>Section titles</a:t>
            </a:r>
          </a:p>
          <a:p>
            <a:pPr lvl="1"/>
            <a:r>
              <a:rPr lang="en-US" dirty="0"/>
              <a:t>Headings and sub-heading</a:t>
            </a:r>
          </a:p>
          <a:p>
            <a:pPr lvl="1"/>
            <a:r>
              <a:rPr lang="en-US" dirty="0"/>
              <a:t>Requirements, advice and notes</a:t>
            </a:r>
          </a:p>
          <a:p>
            <a:r>
              <a:rPr lang="en-US" dirty="0"/>
              <a:t>This applies across related DMRB and MCHW documents</a:t>
            </a:r>
          </a:p>
          <a:p>
            <a:r>
              <a:rPr lang="en-US" dirty="0"/>
              <a:t>This applies </a:t>
            </a:r>
            <a:r>
              <a:rPr lang="it-IT" dirty="0"/>
              <a:t>both internally and when referencing a third party (BSI) standards.</a:t>
            </a:r>
            <a:endParaRPr lang="en-US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5201239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>
            <a:extLst>
              <a:ext uri="{FF2B5EF4-FFF2-40B4-BE49-F238E27FC236}">
                <a16:creationId xmlns:a16="http://schemas.microsoft.com/office/drawing/2014/main" id="{74524236-3EA7-83F3-5FF4-DE0482811CC8}"/>
              </a:ext>
            </a:extLst>
          </p:cNvPr>
          <p:cNvSpPr/>
          <p:nvPr/>
        </p:nvSpPr>
        <p:spPr>
          <a:xfrm rot="10800000">
            <a:off x="11088884" y="0"/>
            <a:ext cx="1104508" cy="1083365"/>
          </a:xfrm>
          <a:prstGeom prst="rtTriangl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62632-FC46-D8B8-9330-DCD00A773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3550" y="1146175"/>
            <a:ext cx="8953500" cy="5276851"/>
          </a:xfrm>
        </p:spPr>
        <p:txBody>
          <a:bodyPr/>
          <a:lstStyle/>
          <a:p>
            <a:pPr marL="0" indent="0" rtl="0">
              <a:spcBef>
                <a:spcPts val="0"/>
              </a:spcBef>
              <a:buNone/>
            </a:pPr>
            <a:r>
              <a:rPr lang="en-US" sz="1800" b="1" dirty="0"/>
              <a:t>CC 204</a:t>
            </a:r>
            <a:br>
              <a:rPr lang="en-US" sz="1400" dirty="0">
                <a:effectLst/>
              </a:rPr>
            </a:br>
            <a:r>
              <a:rPr lang="en-US" sz="1400" b="1" dirty="0">
                <a:effectLst/>
              </a:rPr>
              <a:t>High friction surfacing</a:t>
            </a:r>
            <a:br>
              <a:rPr lang="en-US" sz="1400" dirty="0">
                <a:effectLst/>
              </a:rPr>
            </a:br>
            <a:r>
              <a:rPr lang="en-US" sz="1400" b="1" u="sng" dirty="0">
                <a:effectLst/>
              </a:rPr>
              <a:t>General requirements for high friction surfacing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1.1 High friction surfacing (HFS) shall be installed in the locations detailed in WSR 204/001.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400" dirty="0">
                <a:effectLst/>
              </a:rPr>
              <a:t>SI.1.1a-e </a:t>
            </a:r>
            <a:r>
              <a:rPr lang="en-US" sz="1400" i="1" dirty="0">
                <a:effectLst/>
              </a:rPr>
              <a:t>location stuff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400" dirty="0">
                <a:effectLst/>
              </a:rPr>
              <a:t>SI.1.1f </a:t>
            </a:r>
            <a:r>
              <a:rPr lang="en-US" sz="1400" i="1" dirty="0">
                <a:effectLst/>
              </a:rPr>
              <a:t>Complete field 'Product application', of type multi-select list, selecting from options </a:t>
            </a:r>
            <a:r>
              <a:rPr lang="en-US" sz="1400" i="1" dirty="0">
                <a:effectLst/>
                <a:highlight>
                  <a:srgbClr val="FFFF00"/>
                </a:highlight>
              </a:rPr>
              <a:t>Cold applied HFS</a:t>
            </a:r>
            <a:r>
              <a:rPr lang="en-US" sz="1400" i="1" dirty="0">
                <a:effectLst/>
              </a:rPr>
              <a:t>, </a:t>
            </a:r>
            <a:r>
              <a:rPr lang="en-US" sz="1400" i="1" dirty="0">
                <a:effectLst/>
                <a:highlight>
                  <a:srgbClr val="FFFF00"/>
                </a:highlight>
              </a:rPr>
              <a:t>Hot applied HFS</a:t>
            </a:r>
            <a:r>
              <a:rPr lang="en-US" sz="1400" i="1" dirty="0">
                <a:effectLst/>
              </a:rPr>
              <a:t>, to define the application of HFS</a:t>
            </a:r>
            <a:r>
              <a:rPr lang="en-US" sz="1400" dirty="0">
                <a:effectLst/>
              </a:rPr>
              <a:t>.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400" dirty="0">
                <a:effectLst/>
              </a:rPr>
              <a:t>SI.1.1g </a:t>
            </a:r>
            <a:r>
              <a:rPr lang="en-US" sz="1400" i="1" dirty="0">
                <a:effectLst/>
              </a:rPr>
              <a:t>Complete field </a:t>
            </a:r>
            <a:r>
              <a:rPr lang="en-US" sz="1400" i="1" dirty="0">
                <a:effectLst/>
                <a:highlight>
                  <a:srgbClr val="00FF00"/>
                </a:highlight>
              </a:rPr>
              <a:t>'HFS performance designation</a:t>
            </a:r>
            <a:r>
              <a:rPr lang="en-US" sz="1400" i="1" dirty="0">
                <a:effectLst/>
              </a:rPr>
              <a:t>', of type single-select list, </a:t>
            </a:r>
            <a:r>
              <a:rPr lang="en-US" sz="1400" i="1" dirty="0">
                <a:effectLst/>
                <a:highlight>
                  <a:srgbClr val="00FF00"/>
                </a:highlight>
              </a:rPr>
              <a:t>selecting from options A, B, C, </a:t>
            </a:r>
            <a:r>
              <a:rPr lang="en-US" sz="1400" i="1" dirty="0">
                <a:effectLst/>
              </a:rPr>
              <a:t>to define the performance designation of the HFS.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800" b="1" dirty="0"/>
              <a:t>CD 236 NAA(E)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400" dirty="0">
                <a:effectLst/>
              </a:rPr>
              <a:t>E/3. Design outputs for surface treatments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High friction surfacing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E/3.1 The product application shall be selected from one or more of the following: </a:t>
            </a:r>
            <a:r>
              <a:rPr lang="en-US" sz="1400" dirty="0">
                <a:effectLst/>
                <a:highlight>
                  <a:srgbClr val="FFFF00"/>
                </a:highlight>
              </a:rPr>
              <a:t>cold applied HFS</a:t>
            </a:r>
            <a:r>
              <a:rPr lang="en-US" sz="1400" dirty="0">
                <a:effectLst/>
              </a:rPr>
              <a:t>; and </a:t>
            </a:r>
            <a:r>
              <a:rPr lang="en-US" sz="1400" dirty="0">
                <a:effectLst/>
                <a:highlight>
                  <a:srgbClr val="FFFF00"/>
                </a:highlight>
              </a:rPr>
              <a:t>hot applied HFS</a:t>
            </a:r>
            <a:r>
              <a:rPr lang="en-US" sz="1400" dirty="0">
                <a:effectLst/>
              </a:rPr>
              <a:t>.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200" dirty="0">
                <a:effectLst/>
              </a:rPr>
              <a:t>NOTE The product application can affect the service life of the material.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effectLst/>
              </a:rPr>
              <a:t>E/3.2 The </a:t>
            </a:r>
            <a:r>
              <a:rPr lang="en-US" sz="1400" dirty="0">
                <a:effectLst/>
                <a:highlight>
                  <a:srgbClr val="00FF00"/>
                </a:highlight>
              </a:rPr>
              <a:t>HFS performance designation </a:t>
            </a:r>
            <a:r>
              <a:rPr lang="en-US" sz="1400" dirty="0">
                <a:effectLst/>
              </a:rPr>
              <a:t>shall be selected in accordance with </a:t>
            </a:r>
            <a:r>
              <a:rPr lang="en-US" sz="1400" b="1" dirty="0"/>
              <a:t>BS 8870 </a:t>
            </a:r>
            <a:r>
              <a:rPr lang="en-US" sz="1400" dirty="0">
                <a:effectLst/>
              </a:rPr>
              <a:t> [Ref 6.N]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800" b="1" dirty="0"/>
              <a:t>BS 8870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The hierarchy of </a:t>
            </a:r>
            <a:r>
              <a:rPr lang="en-US" sz="1400" dirty="0">
                <a:effectLst/>
                <a:highlight>
                  <a:srgbClr val="00FF00"/>
                </a:highlight>
              </a:rPr>
              <a:t>performance designations </a:t>
            </a:r>
            <a:r>
              <a:rPr lang="en-US" sz="1400" dirty="0">
                <a:effectLst/>
              </a:rPr>
              <a:t>shall be such that, in accordance with Table 5: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a) </a:t>
            </a:r>
            <a:r>
              <a:rPr lang="en-US" sz="1400" dirty="0">
                <a:effectLst/>
                <a:highlight>
                  <a:srgbClr val="00FF00"/>
                </a:highlight>
              </a:rPr>
              <a:t>A</a:t>
            </a:r>
            <a:r>
              <a:rPr lang="en-US" sz="1400" dirty="0">
                <a:effectLst/>
              </a:rPr>
              <a:t> forms the minimum;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b) </a:t>
            </a:r>
            <a:r>
              <a:rPr lang="en-US" sz="1400" dirty="0">
                <a:effectLst/>
                <a:highlight>
                  <a:srgbClr val="00FF00"/>
                </a:highlight>
              </a:rPr>
              <a:t>B</a:t>
            </a:r>
            <a:r>
              <a:rPr lang="en-US" sz="1400" dirty="0">
                <a:effectLst/>
              </a:rPr>
              <a:t> is more onerous than A; and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c) </a:t>
            </a:r>
            <a:r>
              <a:rPr lang="en-US" sz="1400" dirty="0">
                <a:effectLst/>
                <a:highlight>
                  <a:srgbClr val="00FF00"/>
                </a:highlight>
              </a:rPr>
              <a:t>C </a:t>
            </a:r>
            <a:r>
              <a:rPr lang="en-US" sz="1400" dirty="0">
                <a:effectLst/>
              </a:rPr>
              <a:t>is more onerous than B.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A product satisfying a specific performance designation shall be accepted for use on sites with a less onerous performance designation.</a:t>
            </a:r>
            <a:br>
              <a:rPr lang="en-US" sz="1400" dirty="0">
                <a:effectLst/>
              </a:rPr>
            </a:br>
            <a:r>
              <a:rPr lang="en-US" sz="1400" i="1" dirty="0">
                <a:effectLst/>
              </a:rPr>
              <a:t>Table 5 — Performance designation for combination of traffic and site categories</a:t>
            </a:r>
          </a:p>
          <a:p>
            <a:pPr marL="0" indent="0" rtl="0">
              <a:spcBef>
                <a:spcPts val="0"/>
              </a:spcBef>
              <a:buNone/>
            </a:pPr>
            <a:endParaRPr lang="en-US" sz="1400" dirty="0">
              <a:effectLst/>
            </a:endParaRPr>
          </a:p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43BAC7-DB7B-2DB6-D7FE-79E98BE81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575" y="365125"/>
            <a:ext cx="11231563" cy="942975"/>
          </a:xfrm>
        </p:spPr>
        <p:txBody>
          <a:bodyPr/>
          <a:lstStyle/>
          <a:p>
            <a:r>
              <a:rPr lang="en-GB" sz="2800" dirty="0">
                <a:solidFill>
                  <a:schemeClr val="accent2">
                    <a:lumMod val="75000"/>
                  </a:schemeClr>
                </a:solidFill>
              </a:rPr>
              <a:t>Example of consistent topics and terminology </a:t>
            </a:r>
          </a:p>
        </p:txBody>
      </p: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44AC6FE1-17D6-10FA-696B-174342C7BAF3}"/>
              </a:ext>
            </a:extLst>
          </p:cNvPr>
          <p:cNvSpPr/>
          <p:nvPr/>
        </p:nvSpPr>
        <p:spPr>
          <a:xfrm>
            <a:off x="409575" y="1257299"/>
            <a:ext cx="1200150" cy="1809751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IfS</a:t>
            </a: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8EDBC562-B972-7A96-1606-9C7794C7026B}"/>
              </a:ext>
            </a:extLst>
          </p:cNvPr>
          <p:cNvSpPr/>
          <p:nvPr/>
        </p:nvSpPr>
        <p:spPr>
          <a:xfrm>
            <a:off x="409575" y="3267076"/>
            <a:ext cx="1200150" cy="1571624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DMRB</a:t>
            </a: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FECACFE6-26BC-2DE1-3F77-E9AF7D859326}"/>
              </a:ext>
            </a:extLst>
          </p:cNvPr>
          <p:cNvSpPr/>
          <p:nvPr/>
        </p:nvSpPr>
        <p:spPr>
          <a:xfrm>
            <a:off x="409575" y="4991100"/>
            <a:ext cx="1200150" cy="1651001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BSI 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AD23F9-2F73-A219-F221-A07B2FA290AF}"/>
              </a:ext>
            </a:extLst>
          </p:cNvPr>
          <p:cNvSpPr txBox="1"/>
          <p:nvPr/>
        </p:nvSpPr>
        <p:spPr>
          <a:xfrm rot="2722131">
            <a:off x="11286494" y="24358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p:txBody>
      </p:sp>
      <p:pic>
        <p:nvPicPr>
          <p:cNvPr id="12" name="Graphic 11" descr="Checkmark with solid fill">
            <a:extLst>
              <a:ext uri="{FF2B5EF4-FFF2-40B4-BE49-F238E27FC236}">
                <a16:creationId xmlns:a16="http://schemas.microsoft.com/office/drawing/2014/main" id="{FB052683-01C7-32B8-C50F-6CE5C36575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250" y="1146175"/>
            <a:ext cx="914400" cy="914400"/>
          </a:xfrm>
          <a:prstGeom prst="rect">
            <a:avLst/>
          </a:prstGeom>
        </p:spPr>
      </p:pic>
      <p:pic>
        <p:nvPicPr>
          <p:cNvPr id="13" name="Graphic 12" descr="Checkmark with solid fill">
            <a:extLst>
              <a:ext uri="{FF2B5EF4-FFF2-40B4-BE49-F238E27FC236}">
                <a16:creationId xmlns:a16="http://schemas.microsoft.com/office/drawing/2014/main" id="{3BE2A4E2-1894-2116-C935-5744F5936A6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50" y="3203575"/>
            <a:ext cx="914400" cy="914400"/>
          </a:xfrm>
          <a:prstGeom prst="rect">
            <a:avLst/>
          </a:prstGeom>
        </p:spPr>
      </p:pic>
      <p:pic>
        <p:nvPicPr>
          <p:cNvPr id="14" name="Graphic 13" descr="Checkmark with solid fill">
            <a:extLst>
              <a:ext uri="{FF2B5EF4-FFF2-40B4-BE49-F238E27FC236}">
                <a16:creationId xmlns:a16="http://schemas.microsoft.com/office/drawing/2014/main" id="{18B2E443-29BF-6749-7F70-D9308705723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4613" y="4922839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7537136"/>
      </p:ext>
    </p:extLst>
  </p:cSld>
  <p:clrMapOvr>
    <a:masterClrMapping/>
  </p:clrMapOvr>
  <p:transition spd="slow">
    <p:wipe dir="r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EE818-B485-34D6-7077-C5C1AF110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5" cy="942975"/>
          </a:xfrm>
        </p:spPr>
        <p:txBody>
          <a:bodyPr/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3. Redrafting of advisory text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02A6F-10E8-839F-27CB-787ED213B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Assess whether it is advice or hidden requirements.</a:t>
            </a:r>
          </a:p>
          <a:p>
            <a:pPr lvl="1"/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Hidden requirements such as “is required to”, “are needed to”, “are necessary for”. 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Check whether advice should go in the main text or in an appendix.</a:t>
            </a:r>
          </a:p>
          <a:p>
            <a:pPr lvl="1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Main text if short / limited clauses.</a:t>
            </a:r>
          </a:p>
          <a:p>
            <a:pPr lvl="1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Appendices if longer – see MDD rules. Note that appendices cannot contain requirements nor should become a repository of old information.</a:t>
            </a:r>
          </a:p>
          <a:p>
            <a:pPr lvl="1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lvl="1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Remove obsolete content, redraft content that is still valid following MDD rules.</a:t>
            </a:r>
            <a:endParaRPr lang="it-IT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026" name="Picture 3">
            <a:extLst>
              <a:ext uri="{FF2B5EF4-FFF2-40B4-BE49-F238E27FC236}">
                <a16:creationId xmlns:a16="http://schemas.microsoft.com/office/drawing/2014/main" id="{D2E8B63A-BE35-0CB0-DC66-95D94F068D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4953" y="4001931"/>
            <a:ext cx="612775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818364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EE818-B485-34D6-7077-C5C1AF110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5" cy="942975"/>
          </a:xfrm>
        </p:spPr>
        <p:txBody>
          <a:bodyPr/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4. Clause neutrality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02A6F-10E8-839F-27CB-787ED213B0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 DMRB shall not assume that a task will be carried out by a specific third party – DMRB design documents apply to “designers” in general.</a:t>
            </a:r>
          </a:p>
          <a:p>
            <a:pPr lvl="1"/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DMRB do not prescribe procedures or ascribe </a:t>
            </a:r>
            <a:r>
              <a:rPr lang="en-US" sz="18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organisational</a:t>
            </a:r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or personnel roles, functions or responsibilities unless imperative for the document under consideration (for example when introducing specific roles clearly defined in the document).</a:t>
            </a:r>
          </a:p>
          <a:p>
            <a:pPr lvl="1"/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There should not be a differentiation between a principal designer, a specialist designer or a contractor carrying out the role of designer.  The DMRB is written to produce design outputs that inform the WSR and the works.  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 need to enable document usage under differing types of contracts and procurement used by the Overseeing Organisations.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We need to support consistency in terminology across DMRB documents (e.g. technical approval authority / checkers)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2876504"/>
      </p:ext>
    </p:extLst>
  </p:cSld>
  <p:clrMapOvr>
    <a:masterClrMapping/>
  </p:clrMapOvr>
  <p:transition spd="slow"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ight Triangle 7">
            <a:extLst>
              <a:ext uri="{FF2B5EF4-FFF2-40B4-BE49-F238E27FC236}">
                <a16:creationId xmlns:a16="http://schemas.microsoft.com/office/drawing/2014/main" id="{74524236-3EA7-83F3-5FF4-DE0482811CC8}"/>
              </a:ext>
            </a:extLst>
          </p:cNvPr>
          <p:cNvSpPr/>
          <p:nvPr/>
        </p:nvSpPr>
        <p:spPr>
          <a:xfrm rot="10800000">
            <a:off x="11088884" y="0"/>
            <a:ext cx="1104508" cy="1083365"/>
          </a:xfrm>
          <a:prstGeom prst="rtTriangl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62632-FC46-D8B8-9330-DCD00A773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682" y="1429966"/>
            <a:ext cx="4365692" cy="4998410"/>
          </a:xfrm>
        </p:spPr>
        <p:txBody>
          <a:bodyPr/>
          <a:lstStyle/>
          <a:p>
            <a:pPr marL="0" indent="0" rtl="0">
              <a:spcBef>
                <a:spcPts val="0"/>
              </a:spcBef>
              <a:buNone/>
            </a:pPr>
            <a:br>
              <a:rPr lang="en-US" sz="1400" dirty="0">
                <a:effectLst/>
                <a:latin typeface="+mn-lt"/>
              </a:rPr>
            </a:br>
            <a:r>
              <a:rPr lang="en-US" sz="1600" dirty="0">
                <a:effectLst/>
                <a:latin typeface="+mn-lt"/>
              </a:rPr>
              <a:t>1.1  For each gabion wall for earthworks the design output identified in Section X of this document shall include: </a:t>
            </a:r>
          </a:p>
          <a:p>
            <a:pPr>
              <a:spcBef>
                <a:spcPts val="0"/>
              </a:spcBef>
            </a:pPr>
            <a:r>
              <a:rPr lang="en-US" sz="1600" dirty="0">
                <a:effectLst/>
                <a:latin typeface="+mn-lt"/>
              </a:rPr>
              <a:t>Gabion structure reference;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effectLst/>
                <a:latin typeface="+mn-lt"/>
              </a:rPr>
              <a:t>Drawing or model ID;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effectLst/>
                <a:latin typeface="+mn-lt"/>
              </a:rPr>
              <a:t>Drawing or model title;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effectLst/>
                <a:latin typeface="+mn-lt"/>
              </a:rPr>
              <a:t>Minimum working life;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effectLst/>
                <a:latin typeface="+mn-lt"/>
              </a:rPr>
              <a:t>​</a:t>
            </a:r>
            <a:r>
              <a:rPr lang="en-US" sz="1600" u="sng" dirty="0">
                <a:effectLst/>
                <a:latin typeface="+mn-lt"/>
              </a:rPr>
              <a:t>If Contractor design is required or not.</a:t>
            </a:r>
          </a:p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43BAC7-DB7B-2DB6-D7FE-79E98BE81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9575" y="365125"/>
            <a:ext cx="11231563" cy="942975"/>
          </a:xfrm>
        </p:spPr>
        <p:txBody>
          <a:bodyPr/>
          <a:lstStyle/>
          <a:p>
            <a:r>
              <a:rPr lang="en-GB" sz="2800" dirty="0">
                <a:solidFill>
                  <a:schemeClr val="accent2">
                    <a:lumMod val="75000"/>
                  </a:schemeClr>
                </a:solidFill>
              </a:rPr>
              <a:t>Examples of clause neutrality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DAD23F9-2F73-A219-F221-A07B2FA290AF}"/>
              </a:ext>
            </a:extLst>
          </p:cNvPr>
          <p:cNvSpPr txBox="1"/>
          <p:nvPr/>
        </p:nvSpPr>
        <p:spPr>
          <a:xfrm rot="2722131">
            <a:off x="11286494" y="24358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B29EF98-88AC-A658-9FC9-D54894E6E22E}"/>
              </a:ext>
            </a:extLst>
          </p:cNvPr>
          <p:cNvSpPr txBox="1"/>
          <p:nvPr/>
        </p:nvSpPr>
        <p:spPr>
          <a:xfrm>
            <a:off x="478682" y="4178189"/>
            <a:ext cx="4132229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it-IT" dirty="0"/>
              <a:t>Not the designer’s decision as to the form of further contracts.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7CCCDA27-41E6-F03B-4192-8C93E6EBC0DC}"/>
              </a:ext>
            </a:extLst>
          </p:cNvPr>
          <p:cNvSpPr txBox="1">
            <a:spLocks/>
          </p:cNvSpPr>
          <p:nvPr/>
        </p:nvSpPr>
        <p:spPr bwMode="auto">
          <a:xfrm>
            <a:off x="6282852" y="1429966"/>
            <a:ext cx="4365692" cy="49984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4000" indent="-254000" algn="l" defTabSz="912813" rtl="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008BCB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3875" indent="-247650" algn="l" defTabSz="91281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−"/>
              <a:defRPr sz="20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8975" indent="-163513" algn="l" defTabSz="91281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27088" indent="-136525" algn="l" defTabSz="912813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81075" indent="-152400" algn="l" defTabSz="912813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br>
              <a:rPr lang="en-US" sz="1400" dirty="0">
                <a:latin typeface="+mn-lt"/>
              </a:rPr>
            </a:br>
            <a:r>
              <a:rPr lang="en-US" sz="1600" dirty="0">
                <a:latin typeface="+mn-lt"/>
              </a:rPr>
              <a:t>2.1  </a:t>
            </a:r>
            <a:r>
              <a:rPr lang="en-US" sz="1600" u="sng" dirty="0">
                <a:latin typeface="+mn-lt"/>
              </a:rPr>
              <a:t>Designers and contract specifiers </a:t>
            </a:r>
            <a:r>
              <a:rPr lang="en-US" sz="1600" dirty="0">
                <a:latin typeface="+mn-lt"/>
              </a:rPr>
              <a:t>should seek early engagement with asphalt suppliers and contractors regarding the available WMA products and their suitability on a scheme specific basis. </a:t>
            </a:r>
            <a:endParaRPr lang="it-IT" sz="2000" dirty="0">
              <a:latin typeface="+mn-lt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0F153DC-FA12-0FC8-BF84-16AE0C14F1FC}"/>
              </a:ext>
            </a:extLst>
          </p:cNvPr>
          <p:cNvSpPr txBox="1"/>
          <p:nvPr/>
        </p:nvSpPr>
        <p:spPr>
          <a:xfrm>
            <a:off x="6399583" y="4173484"/>
            <a:ext cx="4132229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it-IT" dirty="0"/>
              <a:t>The role of specifier will never involve engagement with third parties. </a:t>
            </a:r>
          </a:p>
        </p:txBody>
      </p:sp>
      <p:sp>
        <p:nvSpPr>
          <p:cNvPr id="13" name="Multiplication Sign 12">
            <a:extLst>
              <a:ext uri="{FF2B5EF4-FFF2-40B4-BE49-F238E27FC236}">
                <a16:creationId xmlns:a16="http://schemas.microsoft.com/office/drawing/2014/main" id="{561A5F7F-9D08-6496-D762-DA419F9BD7F6}"/>
              </a:ext>
            </a:extLst>
          </p:cNvPr>
          <p:cNvSpPr/>
          <p:nvPr/>
        </p:nvSpPr>
        <p:spPr>
          <a:xfrm>
            <a:off x="3929975" y="3209325"/>
            <a:ext cx="680936" cy="719846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4" name="Multiplication Sign 13">
            <a:extLst>
              <a:ext uri="{FF2B5EF4-FFF2-40B4-BE49-F238E27FC236}">
                <a16:creationId xmlns:a16="http://schemas.microsoft.com/office/drawing/2014/main" id="{C7C45E30-C199-6991-0882-155C1979E287}"/>
              </a:ext>
            </a:extLst>
          </p:cNvPr>
          <p:cNvSpPr/>
          <p:nvPr/>
        </p:nvSpPr>
        <p:spPr>
          <a:xfrm>
            <a:off x="10531812" y="1527722"/>
            <a:ext cx="680936" cy="719846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1118238"/>
      </p:ext>
    </p:extLst>
  </p:cSld>
  <p:clrMapOvr>
    <a:masterClrMapping/>
  </p:clrMapOvr>
  <p:transition spd="slow"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EE818-B485-34D6-7077-C5C1AF110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5" cy="942975"/>
          </a:xfrm>
        </p:spPr>
        <p:txBody>
          <a:bodyPr/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5. Cross references (1/2)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02A6F-10E8-839F-27CB-787ED213B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1457934"/>
            <a:ext cx="5237094" cy="4492016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 not make direct reference to WSRs.</a:t>
            </a:r>
          </a:p>
          <a:p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08C984A2-4E79-5B13-C076-E433FA12E0AB}"/>
              </a:ext>
            </a:extLst>
          </p:cNvPr>
          <p:cNvSpPr txBox="1">
            <a:spLocks/>
          </p:cNvSpPr>
          <p:nvPr/>
        </p:nvSpPr>
        <p:spPr bwMode="auto">
          <a:xfrm>
            <a:off x="6404042" y="1457934"/>
            <a:ext cx="5237094" cy="4492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4000" indent="-254000" algn="l" defTabSz="912813" rtl="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008BCB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3875" indent="-247650" algn="l" defTabSz="91281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−"/>
              <a:defRPr sz="20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8975" indent="-163513" algn="l" defTabSz="91281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27088" indent="-136525" algn="l" defTabSz="912813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81075" indent="-152400" algn="l" defTabSz="912813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Introduce a standard statement in the Foreword at document level.</a:t>
            </a:r>
            <a:endParaRPr lang="it-IT" b="1" dirty="0">
              <a:solidFill>
                <a:srgbClr val="0070C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80B6BF-652E-229C-2AF7-6F544F982F35}"/>
              </a:ext>
            </a:extLst>
          </p:cNvPr>
          <p:cNvSpPr txBox="1">
            <a:spLocks/>
          </p:cNvSpPr>
          <p:nvPr/>
        </p:nvSpPr>
        <p:spPr bwMode="auto">
          <a:xfrm>
            <a:off x="780240" y="2667271"/>
            <a:ext cx="4365692" cy="25000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4000" indent="-254000" algn="l" defTabSz="912813" rtl="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008BCB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3875" indent="-247650" algn="l" defTabSz="91281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−"/>
              <a:defRPr sz="20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8975" indent="-163513" algn="l" defTabSz="91281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27088" indent="-136525" algn="l" defTabSz="912813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81075" indent="-152400" algn="l" defTabSz="912813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600" dirty="0">
                <a:latin typeface="+mn-lt"/>
              </a:rPr>
              <a:t>3.3 The TASCAR design proposals shall include all details necessary: </a:t>
            </a:r>
          </a:p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endParaRPr lang="en-US" sz="1600" dirty="0">
              <a:latin typeface="+mn-lt"/>
            </a:endParaRPr>
          </a:p>
          <a:p>
            <a:pPr>
              <a:spcBef>
                <a:spcPts val="0"/>
              </a:spcBef>
            </a:pPr>
            <a:r>
              <a:rPr lang="en-US" sz="1600" dirty="0">
                <a:latin typeface="+mn-lt"/>
              </a:rPr>
              <a:t>for the construction of TASCAR in accordance with CC 133 [Ref 1.N]; and</a:t>
            </a:r>
          </a:p>
          <a:p>
            <a:pPr>
              <a:spcBef>
                <a:spcPts val="0"/>
              </a:spcBef>
            </a:pPr>
            <a:r>
              <a:rPr lang="en-US" sz="1600" u="sng" dirty="0">
                <a:latin typeface="+mn-lt"/>
              </a:rPr>
              <a:t>to meet the works specific requirements (WSR)</a:t>
            </a:r>
            <a:r>
              <a:rPr lang="en-US" sz="1600" dirty="0">
                <a:latin typeface="+mn-lt"/>
              </a:rPr>
              <a:t> for the scheme.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it-IT" sz="20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9A57F5A-6949-C173-F6EE-261755143739}"/>
              </a:ext>
            </a:extLst>
          </p:cNvPr>
          <p:cNvSpPr txBox="1"/>
          <p:nvPr/>
        </p:nvSpPr>
        <p:spPr>
          <a:xfrm>
            <a:off x="896971" y="4585274"/>
            <a:ext cx="4132229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US" dirty="0"/>
              <a:t>Tail wagging the dog. WSR does not form part of the design brief</a:t>
            </a:r>
            <a:r>
              <a:rPr lang="it-IT" dirty="0"/>
              <a:t>.</a:t>
            </a:r>
          </a:p>
        </p:txBody>
      </p:sp>
      <p:sp>
        <p:nvSpPr>
          <p:cNvPr id="9" name="Multiplication Sign 8">
            <a:extLst>
              <a:ext uri="{FF2B5EF4-FFF2-40B4-BE49-F238E27FC236}">
                <a16:creationId xmlns:a16="http://schemas.microsoft.com/office/drawing/2014/main" id="{041D9267-00E8-A7E7-864C-4B257190B59E}"/>
              </a:ext>
            </a:extLst>
          </p:cNvPr>
          <p:cNvSpPr/>
          <p:nvPr/>
        </p:nvSpPr>
        <p:spPr>
          <a:xfrm>
            <a:off x="4986581" y="3802603"/>
            <a:ext cx="680936" cy="719846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2A903AE-68AE-9769-2AAD-FB8A5C700A82}"/>
              </a:ext>
            </a:extLst>
          </p:cNvPr>
          <p:cNvSpPr txBox="1"/>
          <p:nvPr/>
        </p:nvSpPr>
        <p:spPr>
          <a:xfrm>
            <a:off x="6765993" y="2667271"/>
            <a:ext cx="4356985" cy="304698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600" b="1" dirty="0"/>
              <a:t>Foreword </a:t>
            </a:r>
          </a:p>
          <a:p>
            <a:r>
              <a:rPr lang="en-GB" sz="1600" b="1" dirty="0"/>
              <a:t>Publishing information </a:t>
            </a:r>
          </a:p>
          <a:p>
            <a:r>
              <a:rPr lang="en-GB" sz="1600" dirty="0"/>
              <a:t>This document is published by National Highways. </a:t>
            </a:r>
          </a:p>
          <a:p>
            <a:endParaRPr lang="en-GB" sz="1600" dirty="0"/>
          </a:p>
          <a:p>
            <a:r>
              <a:rPr lang="en-GB" sz="1600" dirty="0"/>
              <a:t>This document supersedes BD 100/16, BA 57/01, BD 57/01 and IAN 124/11 which are withdrawn.</a:t>
            </a:r>
          </a:p>
          <a:p>
            <a:endParaRPr lang="en-GB" sz="1600" dirty="0"/>
          </a:p>
          <a:p>
            <a:r>
              <a:rPr lang="en-GB" sz="1600" dirty="0">
                <a:latin typeface="Calibri"/>
                <a:ea typeface="Calibri"/>
                <a:cs typeface="Calibri"/>
              </a:rPr>
              <a:t>This document provides requirements and </a:t>
            </a:r>
            <a:r>
              <a:rPr lang="en-GB" sz="160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advice </a:t>
            </a:r>
            <a:r>
              <a:rPr lang="en-GB" sz="1600">
                <a:latin typeface="Calibri"/>
                <a:ea typeface="Calibri"/>
                <a:cs typeface="Calibri"/>
              </a:rPr>
              <a:t>used to develop the design outputs </a:t>
            </a:r>
            <a:r>
              <a:rPr lang="en-GB" sz="1600" dirty="0">
                <a:latin typeface="Calibri"/>
                <a:ea typeface="Calibri"/>
                <a:cs typeface="Calibri"/>
              </a:rPr>
              <a:t>required to deliver the works in accordance with CC 483 (Structural steelwork), CC 482 (Structural concrete), etc.</a:t>
            </a:r>
            <a:endParaRPr lang="it-IT" sz="1600" dirty="0">
              <a:latin typeface="Calibri"/>
              <a:ea typeface="Calibri"/>
              <a:cs typeface="Calibri"/>
            </a:endParaRPr>
          </a:p>
        </p:txBody>
      </p:sp>
      <p:sp>
        <p:nvSpPr>
          <p:cNvPr id="15" name="Graphic 11" descr="Checkmark with solid fill">
            <a:extLst>
              <a:ext uri="{FF2B5EF4-FFF2-40B4-BE49-F238E27FC236}">
                <a16:creationId xmlns:a16="http://schemas.microsoft.com/office/drawing/2014/main" id="{2BAA99FC-B65F-BFD6-4739-E1744AC08338}"/>
              </a:ext>
            </a:extLst>
          </p:cNvPr>
          <p:cNvSpPr/>
          <p:nvPr/>
        </p:nvSpPr>
        <p:spPr>
          <a:xfrm>
            <a:off x="10971705" y="4549107"/>
            <a:ext cx="880109" cy="618172"/>
          </a:xfrm>
          <a:custGeom>
            <a:avLst/>
            <a:gdLst>
              <a:gd name="connsiteX0" fmla="*/ 802958 w 880109"/>
              <a:gd name="connsiteY0" fmla="*/ 0 h 618172"/>
              <a:gd name="connsiteX1" fmla="*/ 315278 w 880109"/>
              <a:gd name="connsiteY1" fmla="*/ 461010 h 618172"/>
              <a:gd name="connsiteX2" fmla="*/ 80963 w 880109"/>
              <a:gd name="connsiteY2" fmla="*/ 220980 h 618172"/>
              <a:gd name="connsiteX3" fmla="*/ 0 w 880109"/>
              <a:gd name="connsiteY3" fmla="*/ 298132 h 618172"/>
              <a:gd name="connsiteX4" fmla="*/ 311468 w 880109"/>
              <a:gd name="connsiteY4" fmla="*/ 618173 h 618172"/>
              <a:gd name="connsiteX5" fmla="*/ 393383 w 880109"/>
              <a:gd name="connsiteY5" fmla="*/ 541973 h 618172"/>
              <a:gd name="connsiteX6" fmla="*/ 880110 w 880109"/>
              <a:gd name="connsiteY6" fmla="*/ 80010 h 61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0109" h="618172">
                <a:moveTo>
                  <a:pt x="802958" y="0"/>
                </a:moveTo>
                <a:lnTo>
                  <a:pt x="315278" y="461010"/>
                </a:lnTo>
                <a:lnTo>
                  <a:pt x="80963" y="220980"/>
                </a:lnTo>
                <a:lnTo>
                  <a:pt x="0" y="298132"/>
                </a:lnTo>
                <a:lnTo>
                  <a:pt x="311468" y="618173"/>
                </a:lnTo>
                <a:lnTo>
                  <a:pt x="393383" y="541973"/>
                </a:lnTo>
                <a:lnTo>
                  <a:pt x="880110" y="80010"/>
                </a:lnTo>
                <a:close/>
              </a:path>
            </a:pathLst>
          </a:custGeom>
          <a:solidFill>
            <a:srgbClr val="00B05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612152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/>
      <p:bldP spid="8" grpId="0" animBg="1"/>
      <p:bldP spid="9" grpId="0" animBg="1"/>
      <p:bldP spid="11" grpId="0"/>
      <p:bldP spid="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EE818-B485-34D6-7077-C5C1AF110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5" cy="942975"/>
          </a:xfrm>
        </p:spPr>
        <p:txBody>
          <a:bodyPr/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5. Cross references (2/2)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02A6F-10E8-839F-27CB-787ED213B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1457934"/>
            <a:ext cx="9857732" cy="4492016"/>
          </a:xfrm>
        </p:spPr>
        <p:txBody>
          <a:bodyPr/>
          <a:lstStyle/>
          <a:p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Manage design outputs relevant to several DMRB documents.</a:t>
            </a:r>
          </a:p>
          <a:p>
            <a:endParaRPr lang="it-IT" dirty="0">
              <a:solidFill>
                <a:srgbClr val="0070C0"/>
              </a:solidFill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E80B6BF-652E-229C-2AF7-6F544F982F35}"/>
              </a:ext>
            </a:extLst>
          </p:cNvPr>
          <p:cNvSpPr txBox="1">
            <a:spLocks/>
          </p:cNvSpPr>
          <p:nvPr/>
        </p:nvSpPr>
        <p:spPr bwMode="auto">
          <a:xfrm>
            <a:off x="1342416" y="2274423"/>
            <a:ext cx="5894961" cy="325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4000" indent="-254000" algn="l" defTabSz="912813" rtl="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008BCB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3875" indent="-247650" algn="l" defTabSz="91281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−"/>
              <a:defRPr sz="20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8975" indent="-163513" algn="l" defTabSz="91281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27088" indent="-136525" algn="l" defTabSz="912813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81075" indent="-152400" algn="l" defTabSz="912813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3200" indent="0">
              <a:buNone/>
            </a:pPr>
            <a:r>
              <a:rPr lang="en-GB" sz="1800" b="1" dirty="0">
                <a:effectLst/>
                <a:latin typeface="+mn-lt"/>
                <a:ea typeface="Calibri" panose="020F0502020204030204" pitchFamily="34" charset="0"/>
              </a:rPr>
              <a:t>CD 354 </a:t>
            </a:r>
            <a:r>
              <a:rPr lang="en-GB" sz="1800" dirty="0">
                <a:effectLst/>
                <a:latin typeface="+mn-lt"/>
                <a:ea typeface="Calibri" panose="020F0502020204030204" pitchFamily="34" charset="0"/>
              </a:rPr>
              <a:t>Design of minor structures will cover design outputs for all minor structures including column height, bracket projection etc. </a:t>
            </a:r>
          </a:p>
          <a:p>
            <a:pPr marL="203200" indent="0">
              <a:buNone/>
            </a:pPr>
            <a:r>
              <a:rPr lang="en-GB" sz="1800" dirty="0">
                <a:effectLst/>
                <a:latin typeface="+mn-lt"/>
                <a:ea typeface="Calibri" panose="020F0502020204030204" pitchFamily="34" charset="0"/>
              </a:rPr>
              <a:t>This design outputs are also relevant to </a:t>
            </a:r>
            <a:r>
              <a:rPr lang="en-GB" sz="1800" b="1" dirty="0">
                <a:effectLst/>
                <a:latin typeface="+mn-lt"/>
                <a:ea typeface="Calibri" panose="020F0502020204030204" pitchFamily="34" charset="0"/>
              </a:rPr>
              <a:t>TD 501 </a:t>
            </a:r>
            <a:r>
              <a:rPr lang="en-GB" sz="1800" dirty="0">
                <a:effectLst/>
                <a:latin typeface="+mn-lt"/>
                <a:ea typeface="Calibri" panose="020F0502020204030204" pitchFamily="34" charset="0"/>
              </a:rPr>
              <a:t>Road lighting design.</a:t>
            </a:r>
          </a:p>
          <a:p>
            <a:pPr marL="203200" indent="0">
              <a:buNone/>
            </a:pPr>
            <a:r>
              <a:rPr lang="en-GB" sz="1800" b="1" dirty="0">
                <a:latin typeface="+mn-lt"/>
                <a:ea typeface="Calibri" panose="020F0502020204030204" pitchFamily="34" charset="0"/>
              </a:rPr>
              <a:t>TD 501 </a:t>
            </a:r>
            <a:r>
              <a:rPr lang="en-GB" sz="1800" dirty="0">
                <a:latin typeface="+mn-lt"/>
                <a:ea typeface="Calibri" panose="020F0502020204030204" pitchFamily="34" charset="0"/>
              </a:rPr>
              <a:t>shall include a clause ‘</a:t>
            </a:r>
            <a:r>
              <a:rPr lang="en-GB" sz="1800" i="1" dirty="0">
                <a:latin typeface="+mn-lt"/>
                <a:ea typeface="Calibri" panose="020F0502020204030204" pitchFamily="34" charset="0"/>
              </a:rPr>
              <a:t>The lighting design outputs for lighting columns shall be provided in accordance with Section X of CD 354</a:t>
            </a:r>
            <a:r>
              <a:rPr lang="en-GB" sz="1800" dirty="0">
                <a:latin typeface="+mn-lt"/>
                <a:ea typeface="Calibri" panose="020F0502020204030204" pitchFamily="34" charset="0"/>
              </a:rPr>
              <a:t>’</a:t>
            </a:r>
            <a:endParaRPr lang="it-IT" sz="1800" dirty="0">
              <a:latin typeface="+mn-lt"/>
              <a:ea typeface="Calibri" panose="020F0502020204030204" pitchFamily="34" charset="0"/>
            </a:endParaRPr>
          </a:p>
        </p:txBody>
      </p:sp>
      <p:sp>
        <p:nvSpPr>
          <p:cNvPr id="4" name="Graphic 11" descr="Checkmark with solid fill">
            <a:extLst>
              <a:ext uri="{FF2B5EF4-FFF2-40B4-BE49-F238E27FC236}">
                <a16:creationId xmlns:a16="http://schemas.microsoft.com/office/drawing/2014/main" id="{0022E5C4-9E38-9C3D-B2E5-7A6682009B5A}"/>
              </a:ext>
            </a:extLst>
          </p:cNvPr>
          <p:cNvSpPr/>
          <p:nvPr/>
        </p:nvSpPr>
        <p:spPr>
          <a:xfrm>
            <a:off x="7148820" y="4024954"/>
            <a:ext cx="880109" cy="618172"/>
          </a:xfrm>
          <a:custGeom>
            <a:avLst/>
            <a:gdLst>
              <a:gd name="connsiteX0" fmla="*/ 802958 w 880109"/>
              <a:gd name="connsiteY0" fmla="*/ 0 h 618172"/>
              <a:gd name="connsiteX1" fmla="*/ 315278 w 880109"/>
              <a:gd name="connsiteY1" fmla="*/ 461010 h 618172"/>
              <a:gd name="connsiteX2" fmla="*/ 80963 w 880109"/>
              <a:gd name="connsiteY2" fmla="*/ 220980 h 618172"/>
              <a:gd name="connsiteX3" fmla="*/ 0 w 880109"/>
              <a:gd name="connsiteY3" fmla="*/ 298132 h 618172"/>
              <a:gd name="connsiteX4" fmla="*/ 311468 w 880109"/>
              <a:gd name="connsiteY4" fmla="*/ 618173 h 618172"/>
              <a:gd name="connsiteX5" fmla="*/ 393383 w 880109"/>
              <a:gd name="connsiteY5" fmla="*/ 541973 h 618172"/>
              <a:gd name="connsiteX6" fmla="*/ 880110 w 880109"/>
              <a:gd name="connsiteY6" fmla="*/ 80010 h 61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0109" h="618172">
                <a:moveTo>
                  <a:pt x="802958" y="0"/>
                </a:moveTo>
                <a:lnTo>
                  <a:pt x="315278" y="461010"/>
                </a:lnTo>
                <a:lnTo>
                  <a:pt x="80963" y="220980"/>
                </a:lnTo>
                <a:lnTo>
                  <a:pt x="0" y="298132"/>
                </a:lnTo>
                <a:lnTo>
                  <a:pt x="311468" y="618173"/>
                </a:lnTo>
                <a:lnTo>
                  <a:pt x="393383" y="541973"/>
                </a:lnTo>
                <a:lnTo>
                  <a:pt x="880110" y="80010"/>
                </a:lnTo>
                <a:close/>
              </a:path>
            </a:pathLst>
          </a:custGeom>
          <a:solidFill>
            <a:srgbClr val="00B05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3082495"/>
      </p:ext>
    </p:extLst>
  </p:cSld>
  <p:clrMapOvr>
    <a:masterClrMapping/>
  </p:clrMapOvr>
  <p:transition spd="slow"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EE818-B485-34D6-7077-C5C1AF1103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5" cy="942975"/>
          </a:xfrm>
        </p:spPr>
        <p:txBody>
          <a:bodyPr/>
          <a:lstStyle/>
          <a:p>
            <a:r>
              <a:rPr lang="en-GB" sz="2800" dirty="0">
                <a:solidFill>
                  <a:schemeClr val="accent1">
                    <a:lumMod val="75000"/>
                  </a:schemeClr>
                </a:solidFill>
              </a:rPr>
              <a:t>6. Clarity of design outputs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02A6F-10E8-839F-27CB-787ED213B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457934"/>
            <a:ext cx="11090275" cy="4660764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Design outputs have to be specific, measurable, achievable, unambiguous, contractually sound.</a:t>
            </a:r>
          </a:p>
          <a:p>
            <a:pPr lvl="1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Avoid ambiguous phrases (“consideration given to…”, “appropriate”). See list of vague terms to avoid in MDD Part 3, Table 2. </a:t>
            </a:r>
          </a:p>
          <a:p>
            <a:pPr lvl="1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Design outputs have to support achievement of the end result by presenting clear flow of information. 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Text </a:t>
            </a:r>
            <a:r>
              <a:rPr lang="en-US">
                <a:solidFill>
                  <a:srgbClr val="FF0000"/>
                </a:solidFill>
                <a:highlight>
                  <a:srgbClr val="FFFF00"/>
                </a:highlight>
                <a:latin typeface="Arial"/>
                <a:cs typeface="Arial"/>
              </a:rPr>
              <a:t>covering outcomes, outputs, options and criteria</a:t>
            </a:r>
            <a:r>
              <a:rPr lang="en-US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– not 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  <a:latin typeface="Arial"/>
                <a:cs typeface="Arial"/>
              </a:rPr>
              <a:t>just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highlight>
                  <a:srgbClr val="FFFF00"/>
                </a:highlight>
                <a:latin typeface="Arial"/>
                <a:cs typeface="Arial"/>
              </a:rPr>
              <a:t>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lists 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  <a:latin typeface="Arial"/>
                <a:cs typeface="Arial"/>
              </a:rPr>
              <a:t>of SIs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. [</a:t>
            </a:r>
            <a:r>
              <a:rPr lang="en-US" i="1" dirty="0">
                <a:solidFill>
                  <a:srgbClr val="FF0000"/>
                </a:solidFill>
                <a:highlight>
                  <a:srgbClr val="FFFF00"/>
                </a:highlight>
                <a:latin typeface="Arial"/>
                <a:cs typeface="Arial"/>
              </a:rPr>
              <a:t>post meeting edit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]</a:t>
            </a:r>
          </a:p>
          <a:p>
            <a:endParaRPr lang="en-US" dirty="0">
              <a:solidFill>
                <a:srgbClr val="0070C0"/>
              </a:solidFill>
            </a:endParaRPr>
          </a:p>
          <a:p>
            <a:endParaRPr lang="it-IT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011455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945FF-B968-D9C4-FECA-827E1D24A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Objectives of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E7CDB-718A-490C-8054-79DC35CAB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Present what we are trying to achieve from a final user / designer perspective</a:t>
            </a:r>
          </a:p>
          <a:p>
            <a:r>
              <a:rPr lang="en-GB" dirty="0"/>
              <a:t>Share the approach for drafting DMRB consequential amendments, including examples of good practice</a:t>
            </a:r>
          </a:p>
          <a:p>
            <a:r>
              <a:rPr lang="en-GB" dirty="0"/>
              <a:t>Share programme dates for DMRB consequential amendments</a:t>
            </a:r>
          </a:p>
          <a:p>
            <a:r>
              <a:rPr lang="en-GB" dirty="0"/>
              <a:t>Clarify governance deliverables to be produced</a:t>
            </a:r>
          </a:p>
          <a:p>
            <a:r>
              <a:rPr lang="en-GB" dirty="0"/>
              <a:t>Collect questions from the audience</a:t>
            </a:r>
          </a:p>
          <a:p>
            <a:pPr lvl="1"/>
            <a:r>
              <a:rPr lang="en-GB" dirty="0"/>
              <a:t>Use Teams chat box.</a:t>
            </a:r>
          </a:p>
          <a:p>
            <a:pPr lvl="1"/>
            <a:r>
              <a:rPr lang="en-GB" dirty="0"/>
              <a:t>We may not be able to answer all questions during this session due to time constraints, will share FAQ afterwards.</a:t>
            </a:r>
          </a:p>
        </p:txBody>
      </p:sp>
    </p:spTree>
    <p:extLst>
      <p:ext uri="{BB962C8B-B14F-4D97-AF65-F5344CB8AC3E}">
        <p14:creationId xmlns:p14="http://schemas.microsoft.com/office/powerpoint/2010/main" val="1751092543"/>
      </p:ext>
    </p:extLst>
  </p:cSld>
  <p:clrMapOvr>
    <a:masterClrMapping/>
  </p:clrMapOvr>
  <p:transition spd="slow"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62632-FC46-D8B8-9330-DCD00A773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146" y="1581149"/>
            <a:ext cx="4132228" cy="2582289"/>
          </a:xfrm>
        </p:spPr>
        <p:txBody>
          <a:bodyPr/>
          <a:lstStyle/>
          <a:p>
            <a:pPr marL="0" indent="0" rtl="0">
              <a:spcBef>
                <a:spcPts val="0"/>
              </a:spcBef>
              <a:buNone/>
            </a:pPr>
            <a:r>
              <a:rPr lang="en-US" sz="1600" dirty="0">
                <a:effectLst/>
                <a:latin typeface="+mn-lt"/>
              </a:rPr>
              <a:t>2.6 The lighting design shall be developed to support Net Zero targets and meet circular economy requirements.</a:t>
            </a:r>
          </a:p>
          <a:p>
            <a:pPr marL="0" indent="0">
              <a:buNone/>
            </a:pPr>
            <a:endParaRPr lang="it-IT" sz="2000" dirty="0"/>
          </a:p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43BAC7-DB7B-2DB6-D7FE-79E98BE81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5" cy="942975"/>
          </a:xfrm>
        </p:spPr>
        <p:txBody>
          <a:bodyPr/>
          <a:lstStyle/>
          <a:p>
            <a:r>
              <a:rPr lang="en-GB" sz="2800" dirty="0">
                <a:solidFill>
                  <a:schemeClr val="accent2">
                    <a:lumMod val="75000"/>
                  </a:schemeClr>
                </a:solidFill>
              </a:rPr>
              <a:t>Example of ambiguous requirements</a:t>
            </a: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5BBAE440-2FC5-0506-73DC-8255E7362820}"/>
              </a:ext>
            </a:extLst>
          </p:cNvPr>
          <p:cNvSpPr/>
          <p:nvPr/>
        </p:nvSpPr>
        <p:spPr>
          <a:xfrm rot="10800000">
            <a:off x="11088884" y="0"/>
            <a:ext cx="1104508" cy="1083365"/>
          </a:xfrm>
          <a:prstGeom prst="rtTriangl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470E1F-055B-45F6-09C4-B1A46132C0CF}"/>
              </a:ext>
            </a:extLst>
          </p:cNvPr>
          <p:cNvSpPr txBox="1"/>
          <p:nvPr/>
        </p:nvSpPr>
        <p:spPr>
          <a:xfrm rot="2722131">
            <a:off x="11286494" y="24358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D4F2C3C-F8CC-2A03-F8E8-B6AD819DA005}"/>
              </a:ext>
            </a:extLst>
          </p:cNvPr>
          <p:cNvSpPr txBox="1"/>
          <p:nvPr/>
        </p:nvSpPr>
        <p:spPr>
          <a:xfrm>
            <a:off x="712146" y="2792396"/>
            <a:ext cx="4132229" cy="64633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n-GB" dirty="0"/>
              <a:t>No references to net zero targets or circular economy requirements.</a:t>
            </a:r>
            <a:endParaRPr lang="it-IT" dirty="0"/>
          </a:p>
        </p:txBody>
      </p:sp>
      <p:sp>
        <p:nvSpPr>
          <p:cNvPr id="6" name="Multiplication Sign 5">
            <a:extLst>
              <a:ext uri="{FF2B5EF4-FFF2-40B4-BE49-F238E27FC236}">
                <a16:creationId xmlns:a16="http://schemas.microsoft.com/office/drawing/2014/main" id="{C4E4D156-87A7-5767-882F-6785F562C84D}"/>
              </a:ext>
            </a:extLst>
          </p:cNvPr>
          <p:cNvSpPr/>
          <p:nvPr/>
        </p:nvSpPr>
        <p:spPr>
          <a:xfrm>
            <a:off x="4503907" y="1581149"/>
            <a:ext cx="680936" cy="719846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CFE2F9F-2F2B-CE0D-FD8E-3160FBB8D95D}"/>
              </a:ext>
            </a:extLst>
          </p:cNvPr>
          <p:cNvSpPr txBox="1">
            <a:spLocks/>
          </p:cNvSpPr>
          <p:nvPr/>
        </p:nvSpPr>
        <p:spPr bwMode="auto">
          <a:xfrm>
            <a:off x="6103091" y="1581148"/>
            <a:ext cx="5071117" cy="3632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4000" indent="-254000" algn="l" defTabSz="912813" rtl="0" eaLnBrk="0" fontAlgn="base" hangingPunct="0">
              <a:spcBef>
                <a:spcPts val="1000"/>
              </a:spcBef>
              <a:spcAft>
                <a:spcPct val="0"/>
              </a:spcAft>
              <a:buClr>
                <a:srgbClr val="008BCB"/>
              </a:buClr>
              <a:buFont typeface="Wingdings" panose="05000000000000000000" pitchFamily="2" charset="2"/>
              <a:buChar char="§"/>
              <a:defRPr sz="24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523875" indent="-247650" algn="l" defTabSz="91281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−"/>
              <a:defRPr sz="20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688975" indent="-163513" algn="l" defTabSz="912813" rtl="0" eaLnBrk="0" fontAlgn="base" hangingPunct="0"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827088" indent="-136525" algn="l" defTabSz="912813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981075" indent="-152400" algn="l" defTabSz="912813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 kern="1200">
                <a:solidFill>
                  <a:srgbClr val="4A4A4A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474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652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8829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006" indent="-228589" algn="l" defTabSz="914354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Wingdings" panose="05000000000000000000" pitchFamily="2" charset="2"/>
              <a:buNone/>
            </a:pPr>
            <a:r>
              <a:rPr lang="en-US" sz="1600" dirty="0">
                <a:latin typeface="+mn-lt"/>
              </a:rPr>
              <a:t>2.3 The design outputs for the limits for the contaminant concentrations in earthworks materials shall include:</a:t>
            </a:r>
          </a:p>
          <a:p>
            <a:pPr>
              <a:spcBef>
                <a:spcPts val="0"/>
              </a:spcBef>
            </a:pPr>
            <a:r>
              <a:rPr lang="en-US" sz="1600" dirty="0">
                <a:latin typeface="+mn-lt"/>
              </a:rPr>
              <a:t>the unique reference to identify the location of the contaminant;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latin typeface="+mn-lt"/>
              </a:rPr>
              <a:t>the unique reference to identify the contaminant reference;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latin typeface="+mn-lt"/>
              </a:rPr>
              <a:t>the minimum concentration of contaminant in a material to classify the material as unacceptable;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latin typeface="+mn-lt"/>
              </a:rPr>
              <a:t>the type of test required to determine the contamination concentration in the material and the standard the test is to be undertaken in accordance with;</a:t>
            </a:r>
          </a:p>
          <a:p>
            <a:pPr>
              <a:spcBef>
                <a:spcPts val="0"/>
              </a:spcBef>
            </a:pPr>
            <a:r>
              <a:rPr lang="en-US" sz="1600" dirty="0">
                <a:latin typeface="+mn-lt"/>
              </a:rPr>
              <a:t>the frequency of testing required to determine the contamination concentration in the material.</a:t>
            </a:r>
          </a:p>
          <a:p>
            <a:pPr marL="0" indent="0">
              <a:buFont typeface="Wingdings" panose="05000000000000000000" pitchFamily="2" charset="2"/>
              <a:buNone/>
            </a:pPr>
            <a:endParaRPr lang="it-IT" sz="2000" dirty="0"/>
          </a:p>
          <a:p>
            <a:pPr marL="0" indent="0">
              <a:buFont typeface="Wingdings" panose="05000000000000000000" pitchFamily="2" charset="2"/>
              <a:buNone/>
            </a:pPr>
            <a:endParaRPr lang="it-IT" sz="2000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7FE659D-1248-0A46-DD19-17F8C025F4CA}"/>
              </a:ext>
            </a:extLst>
          </p:cNvPr>
          <p:cNvSpPr txBox="1"/>
          <p:nvPr/>
        </p:nvSpPr>
        <p:spPr>
          <a:xfrm>
            <a:off x="6313249" y="5103674"/>
            <a:ext cx="4396903" cy="1200329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 anchor="t">
            <a:spAutoFit/>
          </a:bodyPr>
          <a:lstStyle/>
          <a:p>
            <a:r>
              <a:rPr lang="it-IT" dirty="0">
                <a:latin typeface="Calibri"/>
                <a:ea typeface="Calibri"/>
                <a:cs typeface="Calibri"/>
              </a:rPr>
              <a:t>None of </a:t>
            </a:r>
            <a:r>
              <a:rPr lang="it-IT" err="1">
                <a:latin typeface="Calibri"/>
                <a:ea typeface="Calibri"/>
                <a:cs typeface="Calibri"/>
              </a:rPr>
              <a:t>this</a:t>
            </a:r>
            <a:r>
              <a:rPr lang="it-IT" dirty="0">
                <a:latin typeface="Calibri"/>
                <a:ea typeface="Calibri"/>
                <a:cs typeface="Calibri"/>
              </a:rPr>
              <a:t> </a:t>
            </a:r>
            <a:r>
              <a:rPr lang="it-IT" err="1">
                <a:latin typeface="Calibri"/>
                <a:ea typeface="Calibri"/>
                <a:cs typeface="Calibri"/>
              </a:rPr>
              <a:t>includes</a:t>
            </a:r>
            <a:r>
              <a:rPr lang="it-IT" dirty="0">
                <a:latin typeface="Calibri"/>
                <a:ea typeface="Calibri"/>
                <a:cs typeface="Calibri"/>
              </a:rPr>
              <a:t> </a:t>
            </a:r>
            <a:r>
              <a:rPr lang="it-IT" err="1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advice</a:t>
            </a:r>
            <a:r>
              <a:rPr lang="it-IT" dirty="0">
                <a:solidFill>
                  <a:srgbClr val="FF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 </a:t>
            </a:r>
            <a:r>
              <a:rPr lang="it-IT" dirty="0">
                <a:latin typeface="Calibri"/>
                <a:ea typeface="Calibri"/>
                <a:cs typeface="Calibri"/>
              </a:rPr>
              <a:t>to the designer.  </a:t>
            </a:r>
            <a:r>
              <a:rPr lang="it-IT" err="1">
                <a:latin typeface="Calibri"/>
                <a:ea typeface="Calibri"/>
                <a:cs typeface="Calibri"/>
              </a:rPr>
              <a:t>There</a:t>
            </a:r>
            <a:r>
              <a:rPr lang="it-IT" dirty="0">
                <a:latin typeface="Calibri"/>
                <a:ea typeface="Calibri"/>
                <a:cs typeface="Calibri"/>
              </a:rPr>
              <a:t> </a:t>
            </a:r>
            <a:r>
              <a:rPr lang="it-IT" err="1">
                <a:latin typeface="Calibri"/>
                <a:ea typeface="Calibri"/>
                <a:cs typeface="Calibri"/>
              </a:rPr>
              <a:t>is</a:t>
            </a:r>
            <a:r>
              <a:rPr lang="it-IT" dirty="0">
                <a:latin typeface="Calibri"/>
                <a:ea typeface="Calibri"/>
                <a:cs typeface="Calibri"/>
              </a:rPr>
              <a:t> no way to control the designer contractually if inappropriate values or test are selected</a:t>
            </a:r>
            <a:r>
              <a:rPr lang="en-GB" dirty="0">
                <a:latin typeface="Calibri"/>
                <a:ea typeface="Calibri"/>
                <a:cs typeface="Calibri"/>
              </a:rPr>
              <a:t>.</a:t>
            </a:r>
            <a:endParaRPr lang="it-IT" dirty="0">
              <a:latin typeface="Calibri"/>
              <a:ea typeface="Calibri"/>
              <a:cs typeface="Calibri"/>
            </a:endParaRPr>
          </a:p>
        </p:txBody>
      </p:sp>
      <p:sp>
        <p:nvSpPr>
          <p:cNvPr id="13" name="Multiplication Sign 12">
            <a:extLst>
              <a:ext uri="{FF2B5EF4-FFF2-40B4-BE49-F238E27FC236}">
                <a16:creationId xmlns:a16="http://schemas.microsoft.com/office/drawing/2014/main" id="{3E6BD56E-293A-808B-28B3-0AE169323F87}"/>
              </a:ext>
            </a:extLst>
          </p:cNvPr>
          <p:cNvSpPr/>
          <p:nvPr/>
        </p:nvSpPr>
        <p:spPr>
          <a:xfrm>
            <a:off x="10849126" y="1493165"/>
            <a:ext cx="680936" cy="719846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361313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/>
      <p:bldP spid="12" grpId="0" animBg="1"/>
      <p:bldP spid="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862632-FC46-D8B8-9330-DCD00A7738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3550" y="1146175"/>
            <a:ext cx="8953500" cy="5276851"/>
          </a:xfrm>
        </p:spPr>
        <p:txBody>
          <a:bodyPr/>
          <a:lstStyle/>
          <a:p>
            <a:pPr marL="0" indent="0" rtl="0">
              <a:spcBef>
                <a:spcPts val="0"/>
              </a:spcBef>
              <a:buNone/>
            </a:pPr>
            <a:r>
              <a:rPr lang="en-US" sz="1800" b="1" dirty="0"/>
              <a:t>CC 204</a:t>
            </a:r>
            <a:br>
              <a:rPr lang="en-US" sz="1400" dirty="0">
                <a:effectLst/>
              </a:rPr>
            </a:br>
            <a:r>
              <a:rPr lang="en-US" sz="1400" b="1" dirty="0">
                <a:effectLst/>
              </a:rPr>
              <a:t>High friction surfacing</a:t>
            </a:r>
            <a:br>
              <a:rPr lang="en-US" sz="1400" dirty="0">
                <a:effectLst/>
              </a:rPr>
            </a:br>
            <a:r>
              <a:rPr lang="en-US" sz="1400" b="1" u="sng" dirty="0">
                <a:effectLst/>
              </a:rPr>
              <a:t>General requirements for high friction surfacing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1.1 High friction surfacing (HFS) shall be installed in the locations detailed in WSR 204/001.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400" dirty="0">
                <a:effectLst/>
              </a:rPr>
              <a:t>SI.1.1a-e location stuff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400" dirty="0">
                <a:effectLst/>
              </a:rPr>
              <a:t>SI.1.1f Complete field 'Product application', of type multi-select list, selecting from options Cold applied HFS, Hot applied HFS, to define the application of HFS.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400" dirty="0">
                <a:effectLst/>
              </a:rPr>
              <a:t>SI.1.1g Complete field 'HFS performance designation', of type single-select list, selecting from options A, B, C, to define the performance designation of the HFS.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800" b="1" dirty="0"/>
              <a:t>CD 236 NAA(E)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400" dirty="0">
                <a:effectLst/>
              </a:rPr>
              <a:t>E/3. Design outputs for surface treatments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High friction surfacing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E/3.1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The product application shall be selected from one or more of the following: cold applied HFS; and, hot applied HFS.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400" dirty="0">
                <a:effectLst/>
              </a:rPr>
              <a:t>NOTE The product application can affect the service life of the material.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400" dirty="0">
                <a:effectLst/>
              </a:rPr>
              <a:t>E/3.2 The HFS performance designation shall be selected in accordance with </a:t>
            </a:r>
            <a:r>
              <a:rPr lang="en-US" sz="1400" b="1" dirty="0"/>
              <a:t>BS 8870 </a:t>
            </a:r>
            <a:r>
              <a:rPr lang="en-US" sz="1400" dirty="0">
                <a:effectLst/>
              </a:rPr>
              <a:t> [Ref 6.N]</a:t>
            </a:r>
          </a:p>
          <a:p>
            <a:pPr marL="0" indent="0" rtl="0">
              <a:spcBef>
                <a:spcPts val="0"/>
              </a:spcBef>
              <a:buNone/>
            </a:pPr>
            <a:r>
              <a:rPr lang="en-US" sz="1800" b="1" dirty="0"/>
              <a:t>BS 8870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The hierarchy of performance designations shall be such that, in accordance with Table 5: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a) A forms the minimum;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b) B is more onerous than A; and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c) C is more onerous than B.</a:t>
            </a:r>
            <a:br>
              <a:rPr lang="en-US" sz="1400" dirty="0">
                <a:effectLst/>
              </a:rPr>
            </a:br>
            <a:r>
              <a:rPr lang="en-US" sz="1400" dirty="0">
                <a:effectLst/>
              </a:rPr>
              <a:t>A product satisfying a specific performance designation shall be accepted for use on sites with a less onerous performance designation.</a:t>
            </a:r>
            <a:br>
              <a:rPr lang="en-US" sz="1400" dirty="0">
                <a:effectLst/>
              </a:rPr>
            </a:br>
            <a:r>
              <a:rPr lang="en-US" sz="1400" i="1" dirty="0">
                <a:effectLst/>
              </a:rPr>
              <a:t>Table 5 — Performance designation for combination of traffic and site categories</a:t>
            </a:r>
          </a:p>
          <a:p>
            <a:pPr marL="0" indent="0" rtl="0">
              <a:spcBef>
                <a:spcPts val="0"/>
              </a:spcBef>
              <a:buNone/>
            </a:pPr>
            <a:endParaRPr lang="en-US" sz="1400" dirty="0">
              <a:effectLst/>
            </a:endParaRPr>
          </a:p>
          <a:p>
            <a:pPr marL="0" indent="0">
              <a:buNone/>
            </a:pPr>
            <a:endParaRPr lang="it-IT" sz="20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043BAC7-DB7B-2DB6-D7FE-79E98BE81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365125"/>
            <a:ext cx="11090275" cy="942975"/>
          </a:xfrm>
        </p:spPr>
        <p:txBody>
          <a:bodyPr/>
          <a:lstStyle/>
          <a:p>
            <a:r>
              <a:rPr lang="en-GB" sz="2800" dirty="0">
                <a:solidFill>
                  <a:schemeClr val="accent2">
                    <a:lumMod val="75000"/>
                  </a:schemeClr>
                </a:solidFill>
              </a:rPr>
              <a:t>Example of presentation of flow of information</a:t>
            </a: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5BBAE440-2FC5-0506-73DC-8255E7362820}"/>
              </a:ext>
            </a:extLst>
          </p:cNvPr>
          <p:cNvSpPr/>
          <p:nvPr/>
        </p:nvSpPr>
        <p:spPr>
          <a:xfrm rot="10800000">
            <a:off x="11088884" y="0"/>
            <a:ext cx="1104508" cy="1083365"/>
          </a:xfrm>
          <a:prstGeom prst="rtTriangl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470E1F-055B-45F6-09C4-B1A46132C0CF}"/>
              </a:ext>
            </a:extLst>
          </p:cNvPr>
          <p:cNvSpPr txBox="1"/>
          <p:nvPr/>
        </p:nvSpPr>
        <p:spPr>
          <a:xfrm rot="2722131">
            <a:off x="11286494" y="24358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p:txBody>
      </p:sp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55DAE2AB-E86B-1BF8-5B95-1B170B40DEF9}"/>
              </a:ext>
            </a:extLst>
          </p:cNvPr>
          <p:cNvSpPr/>
          <p:nvPr/>
        </p:nvSpPr>
        <p:spPr>
          <a:xfrm>
            <a:off x="409575" y="1257299"/>
            <a:ext cx="1200150" cy="1809751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IfS</a:t>
            </a: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Flowchart: Process 9">
            <a:extLst>
              <a:ext uri="{FF2B5EF4-FFF2-40B4-BE49-F238E27FC236}">
                <a16:creationId xmlns:a16="http://schemas.microsoft.com/office/drawing/2014/main" id="{FCE2F777-263E-8D42-0169-773C1BF6EE49}"/>
              </a:ext>
            </a:extLst>
          </p:cNvPr>
          <p:cNvSpPr/>
          <p:nvPr/>
        </p:nvSpPr>
        <p:spPr>
          <a:xfrm>
            <a:off x="409575" y="3267076"/>
            <a:ext cx="1200150" cy="1571624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DMRB</a:t>
            </a:r>
            <a:endParaRPr lang="it-IT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9BAB331C-8933-A1A5-5F69-5C05B4708718}"/>
              </a:ext>
            </a:extLst>
          </p:cNvPr>
          <p:cNvSpPr/>
          <p:nvPr/>
        </p:nvSpPr>
        <p:spPr>
          <a:xfrm>
            <a:off x="409575" y="4991100"/>
            <a:ext cx="1200150" cy="1651001"/>
          </a:xfrm>
          <a:prstGeom prst="flowChartProcess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000" b="1" dirty="0">
                <a:latin typeface="Arial" panose="020B0604020202020204" pitchFamily="34" charset="0"/>
                <a:cs typeface="Arial" panose="020B0604020202020204" pitchFamily="34" charset="0"/>
              </a:rPr>
              <a:t>BSI </a:t>
            </a: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standard</a:t>
            </a:r>
          </a:p>
        </p:txBody>
      </p:sp>
      <p:sp>
        <p:nvSpPr>
          <p:cNvPr id="15" name="Graphic 11" descr="Checkmark with solid fill">
            <a:extLst>
              <a:ext uri="{FF2B5EF4-FFF2-40B4-BE49-F238E27FC236}">
                <a16:creationId xmlns:a16="http://schemas.microsoft.com/office/drawing/2014/main" id="{5A6E02AE-4DCE-4FF9-F40B-70521DE0A27B}"/>
              </a:ext>
            </a:extLst>
          </p:cNvPr>
          <p:cNvSpPr/>
          <p:nvPr/>
        </p:nvSpPr>
        <p:spPr>
          <a:xfrm>
            <a:off x="10724039" y="3119914"/>
            <a:ext cx="880109" cy="618172"/>
          </a:xfrm>
          <a:custGeom>
            <a:avLst/>
            <a:gdLst>
              <a:gd name="connsiteX0" fmla="*/ 802958 w 880109"/>
              <a:gd name="connsiteY0" fmla="*/ 0 h 618172"/>
              <a:gd name="connsiteX1" fmla="*/ 315278 w 880109"/>
              <a:gd name="connsiteY1" fmla="*/ 461010 h 618172"/>
              <a:gd name="connsiteX2" fmla="*/ 80963 w 880109"/>
              <a:gd name="connsiteY2" fmla="*/ 220980 h 618172"/>
              <a:gd name="connsiteX3" fmla="*/ 0 w 880109"/>
              <a:gd name="connsiteY3" fmla="*/ 298132 h 618172"/>
              <a:gd name="connsiteX4" fmla="*/ 311468 w 880109"/>
              <a:gd name="connsiteY4" fmla="*/ 618173 h 618172"/>
              <a:gd name="connsiteX5" fmla="*/ 393383 w 880109"/>
              <a:gd name="connsiteY5" fmla="*/ 541973 h 618172"/>
              <a:gd name="connsiteX6" fmla="*/ 880110 w 880109"/>
              <a:gd name="connsiteY6" fmla="*/ 80010 h 61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0109" h="618172">
                <a:moveTo>
                  <a:pt x="802958" y="0"/>
                </a:moveTo>
                <a:lnTo>
                  <a:pt x="315278" y="461010"/>
                </a:lnTo>
                <a:lnTo>
                  <a:pt x="80963" y="220980"/>
                </a:lnTo>
                <a:lnTo>
                  <a:pt x="0" y="298132"/>
                </a:lnTo>
                <a:lnTo>
                  <a:pt x="311468" y="618173"/>
                </a:lnTo>
                <a:lnTo>
                  <a:pt x="393383" y="541973"/>
                </a:lnTo>
                <a:lnTo>
                  <a:pt x="880110" y="80010"/>
                </a:lnTo>
                <a:close/>
              </a:path>
            </a:pathLst>
          </a:custGeom>
          <a:solidFill>
            <a:srgbClr val="00B05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94317700"/>
      </p:ext>
    </p:extLst>
  </p:cSld>
  <p:clrMapOvr>
    <a:masterClrMapping/>
  </p:clrMapOvr>
  <p:transition spd="slow"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D7CF3-03F3-AEE9-152D-264A02841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800" dirty="0">
                <a:solidFill>
                  <a:schemeClr val="accent2">
                    <a:lumMod val="75000"/>
                  </a:schemeClr>
                </a:solidFill>
              </a:rPr>
              <a:t>Example of presentation of flow of information</a:t>
            </a:r>
            <a:endParaRPr 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8485A-6810-E176-6FF0-78C88538F7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Some verification / documentation requirements specified in SIs relay on the specifier to working out contract specific compliance testing required.</a:t>
            </a:r>
          </a:p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This is not for the specifier to ‘guess’, rather </a:t>
            </a:r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  <a:latin typeface="Arial"/>
                <a:cs typeface="Arial"/>
              </a:rPr>
              <a:t>advice 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should be provided in the DMRB on what is expected to </a:t>
            </a:r>
            <a:r>
              <a:rPr lang="en-US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minimise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cs typeface="Arial"/>
              </a:rPr>
              <a:t> risks.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25019081"/>
      </p:ext>
    </p:extLst>
  </p:cSld>
  <p:clrMapOvr>
    <a:masterClrMapping/>
  </p:clrMapOvr>
  <p:transition spd="slow">
    <p:wipe dir="r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A4C84-352B-1D89-272C-CF6BABC4C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Text – </a:t>
            </a:r>
            <a:r>
              <a:rPr lang="it-IT" sz="2800" dirty="0" err="1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not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  <a:highlight>
                  <a:srgbClr val="FFFF00"/>
                </a:highlight>
                <a:latin typeface="Arial"/>
                <a:cs typeface="Arial"/>
              </a:rPr>
              <a:t>just 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lists</a:t>
            </a:r>
            <a:endParaRPr lang="it-IT" sz="28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B0F3D6BE-3B61-3F45-52D9-2EF62B894E06}"/>
              </a:ext>
            </a:extLst>
          </p:cNvPr>
          <p:cNvSpPr/>
          <p:nvPr/>
        </p:nvSpPr>
        <p:spPr>
          <a:xfrm>
            <a:off x="1570038" y="1429399"/>
            <a:ext cx="2238375" cy="112395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STEP 1: </a:t>
            </a:r>
            <a:b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High level design outcomes</a:t>
            </a:r>
          </a:p>
        </p:txBody>
      </p: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90669C78-3A25-346C-E5A7-C66027D9D996}"/>
              </a:ext>
            </a:extLst>
          </p:cNvPr>
          <p:cNvSpPr/>
          <p:nvPr/>
        </p:nvSpPr>
        <p:spPr>
          <a:xfrm>
            <a:off x="1570037" y="2794647"/>
            <a:ext cx="2238375" cy="112395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STEP 2: </a:t>
            </a:r>
            <a:b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Specific design outputs / characteristics</a:t>
            </a: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7D7AA3FF-8B0A-1577-54BB-20B33A320A60}"/>
              </a:ext>
            </a:extLst>
          </p:cNvPr>
          <p:cNvSpPr/>
          <p:nvPr/>
        </p:nvSpPr>
        <p:spPr>
          <a:xfrm>
            <a:off x="1570037" y="4159895"/>
            <a:ext cx="2238375" cy="112395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STEP 3: Presentation of options / criteria</a:t>
            </a:r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06417003-5AA7-0B74-0906-9936C7F08013}"/>
              </a:ext>
            </a:extLst>
          </p:cNvPr>
          <p:cNvSpPr/>
          <p:nvPr/>
        </p:nvSpPr>
        <p:spPr>
          <a:xfrm>
            <a:off x="1570036" y="5540375"/>
            <a:ext cx="2238375" cy="112395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STEP 4: Explanation of how to make a choice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C71E803E-882A-6BAB-971C-0317998C38EF}"/>
              </a:ext>
            </a:extLst>
          </p:cNvPr>
          <p:cNvSpPr/>
          <p:nvPr/>
        </p:nvSpPr>
        <p:spPr>
          <a:xfrm rot="5400000">
            <a:off x="2372986" y="2503056"/>
            <a:ext cx="464199" cy="35242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F5CCE2F1-8206-1CB6-7B8A-8B002520CF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48148" y="173743"/>
            <a:ext cx="4514852" cy="235888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6C17CE9-12F8-340E-64E2-FD411D6549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8148" y="2911368"/>
            <a:ext cx="4514852" cy="90808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03794E66-B00C-6D5A-DA61-C5FA8525FA1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148" y="4448319"/>
            <a:ext cx="4514852" cy="1496424"/>
          </a:xfrm>
          <a:prstGeom prst="rect">
            <a:avLst/>
          </a:prstGeom>
          <a:ln>
            <a:solidFill>
              <a:schemeClr val="tx1"/>
            </a:solidFill>
          </a:ln>
        </p:spPr>
      </p:pic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0F58D-3C80-44A4-D333-80303324BDF3}"/>
              </a:ext>
            </a:extLst>
          </p:cNvPr>
          <p:cNvCxnSpPr/>
          <p:nvPr/>
        </p:nvCxnSpPr>
        <p:spPr>
          <a:xfrm>
            <a:off x="809625" y="4029075"/>
            <a:ext cx="877252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614B1BC-DE4B-D341-4BC6-2564C492141F}"/>
              </a:ext>
            </a:extLst>
          </p:cNvPr>
          <p:cNvCxnSpPr/>
          <p:nvPr/>
        </p:nvCxnSpPr>
        <p:spPr>
          <a:xfrm>
            <a:off x="779461" y="2657475"/>
            <a:ext cx="877252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294584CE-129D-96C7-23E3-BB808996ED69}"/>
              </a:ext>
            </a:extLst>
          </p:cNvPr>
          <p:cNvSpPr/>
          <p:nvPr/>
        </p:nvSpPr>
        <p:spPr>
          <a:xfrm rot="5400000">
            <a:off x="2372985" y="3913835"/>
            <a:ext cx="464199" cy="35242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B59E3E1A-B723-067F-2348-6ADF224C817D}"/>
              </a:ext>
            </a:extLst>
          </p:cNvPr>
          <p:cNvSpPr/>
          <p:nvPr/>
        </p:nvSpPr>
        <p:spPr>
          <a:xfrm rot="5400000">
            <a:off x="2372985" y="5249247"/>
            <a:ext cx="464199" cy="35242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Right Triangle 2">
            <a:extLst>
              <a:ext uri="{FF2B5EF4-FFF2-40B4-BE49-F238E27FC236}">
                <a16:creationId xmlns:a16="http://schemas.microsoft.com/office/drawing/2014/main" id="{9E1BEED9-CF29-D2FC-A4B5-6E6F448F7F32}"/>
              </a:ext>
            </a:extLst>
          </p:cNvPr>
          <p:cNvSpPr/>
          <p:nvPr/>
        </p:nvSpPr>
        <p:spPr>
          <a:xfrm rot="10800000">
            <a:off x="11088884" y="0"/>
            <a:ext cx="1104508" cy="1083365"/>
          </a:xfrm>
          <a:prstGeom prst="rtTriangl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2B29F25-BBF5-168D-16EE-6F2BC2752522}"/>
              </a:ext>
            </a:extLst>
          </p:cNvPr>
          <p:cNvSpPr txBox="1"/>
          <p:nvPr/>
        </p:nvSpPr>
        <p:spPr>
          <a:xfrm rot="2722131">
            <a:off x="11286494" y="24358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p:txBody>
      </p:sp>
      <p:sp>
        <p:nvSpPr>
          <p:cNvPr id="10" name="Graphic 11" descr="Checkmark with solid fill">
            <a:extLst>
              <a:ext uri="{FF2B5EF4-FFF2-40B4-BE49-F238E27FC236}">
                <a16:creationId xmlns:a16="http://schemas.microsoft.com/office/drawing/2014/main" id="{CE1A1289-FDDC-CCBD-267F-3C866F4F5E07}"/>
              </a:ext>
            </a:extLst>
          </p:cNvPr>
          <p:cNvSpPr/>
          <p:nvPr/>
        </p:nvSpPr>
        <p:spPr>
          <a:xfrm>
            <a:off x="10761029" y="3047536"/>
            <a:ext cx="880109" cy="618172"/>
          </a:xfrm>
          <a:custGeom>
            <a:avLst/>
            <a:gdLst>
              <a:gd name="connsiteX0" fmla="*/ 802958 w 880109"/>
              <a:gd name="connsiteY0" fmla="*/ 0 h 618172"/>
              <a:gd name="connsiteX1" fmla="*/ 315278 w 880109"/>
              <a:gd name="connsiteY1" fmla="*/ 461010 h 618172"/>
              <a:gd name="connsiteX2" fmla="*/ 80963 w 880109"/>
              <a:gd name="connsiteY2" fmla="*/ 220980 h 618172"/>
              <a:gd name="connsiteX3" fmla="*/ 0 w 880109"/>
              <a:gd name="connsiteY3" fmla="*/ 298132 h 618172"/>
              <a:gd name="connsiteX4" fmla="*/ 311468 w 880109"/>
              <a:gd name="connsiteY4" fmla="*/ 618173 h 618172"/>
              <a:gd name="connsiteX5" fmla="*/ 393383 w 880109"/>
              <a:gd name="connsiteY5" fmla="*/ 541973 h 618172"/>
              <a:gd name="connsiteX6" fmla="*/ 880110 w 880109"/>
              <a:gd name="connsiteY6" fmla="*/ 80010 h 6181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80109" h="618172">
                <a:moveTo>
                  <a:pt x="802958" y="0"/>
                </a:moveTo>
                <a:lnTo>
                  <a:pt x="315278" y="461010"/>
                </a:lnTo>
                <a:lnTo>
                  <a:pt x="80963" y="220980"/>
                </a:lnTo>
                <a:lnTo>
                  <a:pt x="0" y="298132"/>
                </a:lnTo>
                <a:lnTo>
                  <a:pt x="311468" y="618173"/>
                </a:lnTo>
                <a:lnTo>
                  <a:pt x="393383" y="541973"/>
                </a:lnTo>
                <a:lnTo>
                  <a:pt x="880110" y="80010"/>
                </a:lnTo>
                <a:close/>
              </a:path>
            </a:pathLst>
          </a:custGeom>
          <a:solidFill>
            <a:srgbClr val="00B050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081615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CA4C84-352B-1D89-272C-CF6BABC4C7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z="28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Text – </a:t>
            </a:r>
            <a:r>
              <a:rPr lang="it-IT" sz="2800" dirty="0" err="1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not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 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  <a:highlight>
                  <a:srgbClr val="FFFF00"/>
                </a:highlight>
                <a:latin typeface="Arial"/>
                <a:cs typeface="Arial"/>
              </a:rPr>
              <a:t>just </a:t>
            </a:r>
            <a:r>
              <a:rPr lang="it-IT" sz="2800" dirty="0">
                <a:solidFill>
                  <a:schemeClr val="accent2">
                    <a:lumMod val="75000"/>
                  </a:schemeClr>
                </a:solidFill>
                <a:latin typeface="Arial"/>
                <a:cs typeface="Arial"/>
              </a:rPr>
              <a:t>lists</a:t>
            </a:r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B0F3D6BE-3B61-3F45-52D9-2EF62B894E06}"/>
              </a:ext>
            </a:extLst>
          </p:cNvPr>
          <p:cNvSpPr/>
          <p:nvPr/>
        </p:nvSpPr>
        <p:spPr>
          <a:xfrm>
            <a:off x="1570038" y="1429399"/>
            <a:ext cx="2238375" cy="112395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STEP 1: </a:t>
            </a:r>
            <a:b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High level design outcomes</a:t>
            </a:r>
          </a:p>
        </p:txBody>
      </p: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90669C78-3A25-346C-E5A7-C66027D9D996}"/>
              </a:ext>
            </a:extLst>
          </p:cNvPr>
          <p:cNvSpPr/>
          <p:nvPr/>
        </p:nvSpPr>
        <p:spPr>
          <a:xfrm>
            <a:off x="1570037" y="2794647"/>
            <a:ext cx="2238375" cy="112395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STEP 2: </a:t>
            </a:r>
            <a:b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Specific design outputs / characteristics</a:t>
            </a: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7D7AA3FF-8B0A-1577-54BB-20B33A320A60}"/>
              </a:ext>
            </a:extLst>
          </p:cNvPr>
          <p:cNvSpPr/>
          <p:nvPr/>
        </p:nvSpPr>
        <p:spPr>
          <a:xfrm>
            <a:off x="1570037" y="4159895"/>
            <a:ext cx="2238375" cy="112395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STEP 3: Presentation of options / criteria</a:t>
            </a:r>
          </a:p>
        </p:txBody>
      </p:sp>
      <p:sp>
        <p:nvSpPr>
          <p:cNvPr id="7" name="Flowchart: Process 6">
            <a:extLst>
              <a:ext uri="{FF2B5EF4-FFF2-40B4-BE49-F238E27FC236}">
                <a16:creationId xmlns:a16="http://schemas.microsoft.com/office/drawing/2014/main" id="{06417003-5AA7-0B74-0906-9936C7F08013}"/>
              </a:ext>
            </a:extLst>
          </p:cNvPr>
          <p:cNvSpPr/>
          <p:nvPr/>
        </p:nvSpPr>
        <p:spPr>
          <a:xfrm>
            <a:off x="1570036" y="5540375"/>
            <a:ext cx="2238375" cy="1123950"/>
          </a:xfrm>
          <a:prstGeom prst="flowChartProcess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  <a:t>STEP 4: Explanation of how to make a choice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C71E803E-882A-6BAB-971C-0317998C38EF}"/>
              </a:ext>
            </a:extLst>
          </p:cNvPr>
          <p:cNvSpPr/>
          <p:nvPr/>
        </p:nvSpPr>
        <p:spPr>
          <a:xfrm rot="5400000">
            <a:off x="2372986" y="2503056"/>
            <a:ext cx="464199" cy="35242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4F0F58D-3C80-44A4-D333-80303324BDF3}"/>
              </a:ext>
            </a:extLst>
          </p:cNvPr>
          <p:cNvCxnSpPr/>
          <p:nvPr/>
        </p:nvCxnSpPr>
        <p:spPr>
          <a:xfrm>
            <a:off x="809625" y="4029075"/>
            <a:ext cx="877252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614B1BC-DE4B-D341-4BC6-2564C492141F}"/>
              </a:ext>
            </a:extLst>
          </p:cNvPr>
          <p:cNvCxnSpPr/>
          <p:nvPr/>
        </p:nvCxnSpPr>
        <p:spPr>
          <a:xfrm>
            <a:off x="779461" y="2657475"/>
            <a:ext cx="877252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Arrow: Right 19">
            <a:extLst>
              <a:ext uri="{FF2B5EF4-FFF2-40B4-BE49-F238E27FC236}">
                <a16:creationId xmlns:a16="http://schemas.microsoft.com/office/drawing/2014/main" id="{294584CE-129D-96C7-23E3-BB808996ED69}"/>
              </a:ext>
            </a:extLst>
          </p:cNvPr>
          <p:cNvSpPr/>
          <p:nvPr/>
        </p:nvSpPr>
        <p:spPr>
          <a:xfrm rot="5400000">
            <a:off x="2372985" y="3926535"/>
            <a:ext cx="464199" cy="35242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Arrow: Right 20">
            <a:extLst>
              <a:ext uri="{FF2B5EF4-FFF2-40B4-BE49-F238E27FC236}">
                <a16:creationId xmlns:a16="http://schemas.microsoft.com/office/drawing/2014/main" id="{B59E3E1A-B723-067F-2348-6ADF224C817D}"/>
              </a:ext>
            </a:extLst>
          </p:cNvPr>
          <p:cNvSpPr/>
          <p:nvPr/>
        </p:nvSpPr>
        <p:spPr>
          <a:xfrm rot="5400000">
            <a:off x="2372985" y="5249247"/>
            <a:ext cx="464199" cy="352425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DFAE119-A628-F52F-8044-E61945C1E40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46701"/>
          <a:stretch/>
        </p:blipFill>
        <p:spPr>
          <a:xfrm>
            <a:off x="4248751" y="2678885"/>
            <a:ext cx="6945430" cy="126069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77E1A4A-1C18-C4BC-A19A-A123BD0848F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4762"/>
          <a:stretch/>
        </p:blipFill>
        <p:spPr>
          <a:xfrm>
            <a:off x="4219574" y="4140110"/>
            <a:ext cx="7392387" cy="1138897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3F69EF6-14DF-6538-B92E-DC632F39422D}"/>
              </a:ext>
            </a:extLst>
          </p:cNvPr>
          <p:cNvCxnSpPr/>
          <p:nvPr/>
        </p:nvCxnSpPr>
        <p:spPr>
          <a:xfrm>
            <a:off x="809625" y="5407990"/>
            <a:ext cx="8772525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D90AB265-D87A-63FA-21BA-75515502796B}"/>
              </a:ext>
            </a:extLst>
          </p:cNvPr>
          <p:cNvSpPr/>
          <p:nvPr/>
        </p:nvSpPr>
        <p:spPr>
          <a:xfrm>
            <a:off x="4600575" y="1429399"/>
            <a:ext cx="6021387" cy="113845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Unclear what the final outcomes are. </a:t>
            </a:r>
          </a:p>
          <a:p>
            <a:pPr algn="ctr"/>
            <a:r>
              <a:rPr lang="it-IT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could be covered in another document, therefore reference should be explicitely made to that document to provide complete, clear and unambiguous information.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9DCE52B-FE86-4A1F-32E4-88FAE3F0B5C0}"/>
              </a:ext>
            </a:extLst>
          </p:cNvPr>
          <p:cNvSpPr/>
          <p:nvPr/>
        </p:nvSpPr>
        <p:spPr>
          <a:xfrm>
            <a:off x="4600574" y="5540375"/>
            <a:ext cx="6021387" cy="1138452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Unclear how to make a choice. </a:t>
            </a:r>
          </a:p>
          <a:p>
            <a:pPr algn="ctr"/>
            <a:r>
              <a:rPr lang="it-IT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would leave a gap and designers wouldn’t know what criteria are for achieving the final outcomes.</a:t>
            </a:r>
          </a:p>
        </p:txBody>
      </p:sp>
      <p:sp>
        <p:nvSpPr>
          <p:cNvPr id="12" name="Right Triangle 11">
            <a:extLst>
              <a:ext uri="{FF2B5EF4-FFF2-40B4-BE49-F238E27FC236}">
                <a16:creationId xmlns:a16="http://schemas.microsoft.com/office/drawing/2014/main" id="{55C8305D-B612-58B6-792B-7CB4361DF625}"/>
              </a:ext>
            </a:extLst>
          </p:cNvPr>
          <p:cNvSpPr/>
          <p:nvPr/>
        </p:nvSpPr>
        <p:spPr>
          <a:xfrm rot="10800000">
            <a:off x="11088884" y="0"/>
            <a:ext cx="1104508" cy="1083365"/>
          </a:xfrm>
          <a:prstGeom prst="rtTriangl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C7B5D6E-7058-96A7-CB3D-5A316741E3EF}"/>
              </a:ext>
            </a:extLst>
          </p:cNvPr>
          <p:cNvSpPr txBox="1"/>
          <p:nvPr/>
        </p:nvSpPr>
        <p:spPr>
          <a:xfrm rot="2722131">
            <a:off x="11286494" y="243580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Example</a:t>
            </a:r>
          </a:p>
        </p:txBody>
      </p:sp>
      <p:sp>
        <p:nvSpPr>
          <p:cNvPr id="16" name="Multiplication Sign 15">
            <a:extLst>
              <a:ext uri="{FF2B5EF4-FFF2-40B4-BE49-F238E27FC236}">
                <a16:creationId xmlns:a16="http://schemas.microsoft.com/office/drawing/2014/main" id="{79CE3289-5426-9BE7-ECCF-6E4931367315}"/>
              </a:ext>
            </a:extLst>
          </p:cNvPr>
          <p:cNvSpPr/>
          <p:nvPr/>
        </p:nvSpPr>
        <p:spPr>
          <a:xfrm>
            <a:off x="11271493" y="3415192"/>
            <a:ext cx="680936" cy="719846"/>
          </a:xfrm>
          <a:prstGeom prst="mathMultiply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8327044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5" grpId="0" animBg="1"/>
      <p:bldP spid="1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33EE5-36D8-47B3-64E2-746276AC8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7. Performance and method requirements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E1A53-643B-7FE2-2D1B-290F274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Refer to MDD Part 3, section 12 and Annex 3B on the «mixed» performance-based approach.</a:t>
            </a:r>
          </a:p>
        </p:txBody>
      </p:sp>
    </p:spTree>
    <p:extLst>
      <p:ext uri="{BB962C8B-B14F-4D97-AF65-F5344CB8AC3E}">
        <p14:creationId xmlns:p14="http://schemas.microsoft.com/office/powerpoint/2010/main" val="2054747725"/>
      </p:ext>
    </p:extLst>
  </p:cSld>
  <p:clrMapOvr>
    <a:masterClrMapping/>
  </p:clrMapOvr>
  <p:transition spd="slow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033EE5-36D8-47B3-64E2-746276AC8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8. Document location based on the audience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E1A53-643B-7FE2-2D1B-290F2745F1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choose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the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appropriate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document to move content, </a:t>
            </a:r>
            <a:r>
              <a:rPr lang="en-GB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consider</a:t>
            </a:r>
            <a:r>
              <a:rPr lang="fr-F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the audience.</a:t>
            </a:r>
          </a:p>
          <a:p>
            <a:endParaRPr lang="fr-FR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9F8DB9-761E-0EAE-BED6-22F80C225E5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779" y="2146604"/>
            <a:ext cx="1981200" cy="311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459972"/>
      </p:ext>
    </p:extLst>
  </p:cSld>
  <p:clrMapOvr>
    <a:masterClrMapping/>
  </p:clrMapOvr>
  <p:transition spd="slow">
    <p:wipe dir="r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213C7F-47CC-CAB5-6F0E-F98F142C37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Specific drafting rules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2A4B8A-F433-B075-BBB6-3183061A1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308100"/>
            <a:ext cx="11090275" cy="4742503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 this session we have covered: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Verb forms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Consistent topics and terminology</a:t>
            </a:r>
            <a:endParaRPr lang="en-GB" sz="22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Redrafting of advisory text </a:t>
            </a: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Clause neutrality</a:t>
            </a:r>
            <a:endParaRPr lang="en-GB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Cross references</a:t>
            </a:r>
            <a:endParaRPr lang="en-GB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Clarity of design outputs</a:t>
            </a:r>
            <a:endParaRPr lang="en-GB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Performance and method requirements</a:t>
            </a:r>
            <a:endParaRPr lang="en-GB" sz="1600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457200" indent="-457200"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GB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Document location based on the audience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GB" sz="2200" dirty="0">
              <a:solidFill>
                <a:schemeClr val="tx1">
                  <a:lumMod val="75000"/>
                  <a:lumOff val="25000"/>
                </a:schemeClr>
              </a:solidFill>
              <a:highlight>
                <a:srgbClr val="FFFF00"/>
              </a:highlight>
            </a:endParaRPr>
          </a:p>
          <a:p>
            <a:pPr marL="0" indent="0" algn="ctr">
              <a:spcBef>
                <a:spcPts val="0"/>
              </a:spcBef>
              <a:spcAft>
                <a:spcPts val="600"/>
              </a:spcAft>
              <a:buNone/>
            </a:pPr>
            <a:r>
              <a:rPr lang="en-GB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Please undertake a final consistency check between DMRB and MCHW</a:t>
            </a:r>
          </a:p>
        </p:txBody>
      </p:sp>
    </p:spTree>
    <p:extLst>
      <p:ext uri="{BB962C8B-B14F-4D97-AF65-F5344CB8AC3E}">
        <p14:creationId xmlns:p14="http://schemas.microsoft.com/office/powerpoint/2010/main" val="626242285"/>
      </p:ext>
    </p:extLst>
  </p:cSld>
  <p:clrMapOvr>
    <a:masterClrMapping/>
  </p:clrMapOvr>
  <p:transition spd="slow">
    <p:wipe dir="r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EA4C6B4-E158-4FCB-8A96-393AFA242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23" y="2451370"/>
            <a:ext cx="7017441" cy="3598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 defTabSz="912813">
              <a:spcBef>
                <a:spcPts val="1000"/>
              </a:spcBef>
              <a:buClr>
                <a:srgbClr val="008BCB"/>
              </a:buClr>
              <a:buFont typeface="Wingdings" panose="05000000000000000000" pitchFamily="2" charset="2"/>
              <a:buChar char="§"/>
              <a:defRPr sz="24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−"/>
              <a:defRPr sz="20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None/>
            </a:pPr>
            <a:r>
              <a:rPr lang="en-US" altLang="en-US" sz="3200" b="1" dirty="0">
                <a:solidFill>
                  <a:schemeClr val="bg1"/>
                </a:solidFill>
                <a:latin typeface="Arial"/>
                <a:cs typeface="Arial"/>
              </a:rPr>
              <a:t>Key programme dates for DMRB consequential amendments</a:t>
            </a:r>
            <a:endParaRPr lang="en-GB" alt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ED0EB5-3242-45C8-9CA7-F5A741D158B7}"/>
              </a:ext>
            </a:extLst>
          </p:cNvPr>
          <p:cNvSpPr txBox="1"/>
          <p:nvPr/>
        </p:nvSpPr>
        <p:spPr>
          <a:xfrm>
            <a:off x="6774008" y="3707596"/>
            <a:ext cx="167795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1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396977-E2D6-608D-AD24-54F31C6A5E35}"/>
              </a:ext>
            </a:extLst>
          </p:cNvPr>
          <p:cNvSpPr txBox="1"/>
          <p:nvPr/>
        </p:nvSpPr>
        <p:spPr>
          <a:xfrm>
            <a:off x="9094304" y="4853608"/>
            <a:ext cx="2766391" cy="13914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EAFB96-1BD6-9857-5EE9-0D2626932727}"/>
              </a:ext>
            </a:extLst>
          </p:cNvPr>
          <p:cNvSpPr txBox="1"/>
          <p:nvPr/>
        </p:nvSpPr>
        <p:spPr>
          <a:xfrm>
            <a:off x="7371521" y="4770782"/>
            <a:ext cx="4588565" cy="17559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2A9EE8-5ED5-E0CA-7CF0-76EBCD22FBFB}"/>
              </a:ext>
            </a:extLst>
          </p:cNvPr>
          <p:cNvSpPr txBox="1"/>
          <p:nvPr/>
        </p:nvSpPr>
        <p:spPr>
          <a:xfrm>
            <a:off x="7454347" y="5019260"/>
            <a:ext cx="2743200" cy="4571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9962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CE004C-56A2-9A6B-0FAA-45A88CE9D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Key programme dates 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C7DB7F2-9439-BD74-8115-63FEE876008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945633"/>
              </p:ext>
            </p:extLst>
          </p:nvPr>
        </p:nvGraphicFramePr>
        <p:xfrm>
          <a:off x="661481" y="1760058"/>
          <a:ext cx="10483174" cy="35661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92559">
                  <a:extLst>
                    <a:ext uri="{9D8B030D-6E8A-4147-A177-3AD203B41FA5}">
                      <a16:colId xmlns:a16="http://schemas.microsoft.com/office/drawing/2014/main" val="498201665"/>
                    </a:ext>
                  </a:extLst>
                </a:gridCol>
                <a:gridCol w="6331203">
                  <a:extLst>
                    <a:ext uri="{9D8B030D-6E8A-4147-A177-3AD203B41FA5}">
                      <a16:colId xmlns:a16="http://schemas.microsoft.com/office/drawing/2014/main" val="2753991029"/>
                    </a:ext>
                  </a:extLst>
                </a:gridCol>
                <a:gridCol w="2759412">
                  <a:extLst>
                    <a:ext uri="{9D8B030D-6E8A-4147-A177-3AD203B41FA5}">
                      <a16:colId xmlns:a16="http://schemas.microsoft.com/office/drawing/2014/main" val="201068589"/>
                    </a:ext>
                  </a:extLst>
                </a:gridCol>
              </a:tblGrid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end of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Drafting and finalisation of governance deliverables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end of Jan 2024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23099200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Content specialists (CS) pre-consultation review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 Feb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82369470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Addressing comments from CS pre-consultation review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 March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666284678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Consultation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 April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87244376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Comment resolution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 May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08495299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Quality review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 May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025237868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Technical authors addressing comments from quality review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 June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907175399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Pre-check CIAT</a:t>
                      </a:r>
                      <a:endParaRPr lang="it-IT" sz="1800" b="0" i="1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 June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954236225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Commercial review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 July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768124162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TSC chair ratification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 August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350111769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DD approval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 September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2115157896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HoS approval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 October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4194257542"/>
                  </a:ext>
                </a:extLst>
              </a:tr>
              <a:tr h="179705"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CHE Authorisations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of November 2024</a:t>
                      </a:r>
                      <a:endParaRPr lang="it-IT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3472988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10699"/>
      </p:ext>
    </p:extLst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945FF-B968-D9C4-FECA-827E1D24A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Outcome of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E7CDB-718A-490C-8054-79DC35CAB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Understand the necessity of </a:t>
            </a:r>
            <a:r>
              <a:rPr lang="en-US" dirty="0"/>
              <a:t>establishing clear links between DMRB, </a:t>
            </a:r>
            <a:r>
              <a:rPr lang="en-US" dirty="0" err="1"/>
              <a:t>IfS</a:t>
            </a:r>
            <a:r>
              <a:rPr lang="en-US" dirty="0"/>
              <a:t> and WSR</a:t>
            </a:r>
            <a:endParaRPr lang="en-GB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Understand the high-level principles for </a:t>
            </a:r>
            <a:r>
              <a:rPr lang="en-GB" dirty="0"/>
              <a:t>drafting DMRB consequential amendments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Understand the specific drafting rules for </a:t>
            </a:r>
            <a:r>
              <a:rPr lang="en-GB" dirty="0"/>
              <a:t>drafting DMRB consequential amendments</a:t>
            </a:r>
            <a:r>
              <a:rPr lang="en-GB" sz="2400" dirty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Know key deadlines for finalising the documents, including </a:t>
            </a:r>
            <a:r>
              <a:rPr lang="en-GB" dirty="0"/>
              <a:t>governance deliverables</a:t>
            </a:r>
            <a:r>
              <a:rPr lang="en-GB" sz="2400" dirty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Be ready to update the DMRB documents following the rules presented today.</a:t>
            </a:r>
          </a:p>
        </p:txBody>
      </p:sp>
    </p:spTree>
    <p:extLst>
      <p:ext uri="{BB962C8B-B14F-4D97-AF65-F5344CB8AC3E}">
        <p14:creationId xmlns:p14="http://schemas.microsoft.com/office/powerpoint/2010/main" val="942031306"/>
      </p:ext>
    </p:extLst>
  </p:cSld>
  <p:clrMapOvr>
    <a:masterClrMapping/>
  </p:clrMapOvr>
  <p:transition spd="slow">
    <p:wipe dir="r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EA4C6B4-E158-4FCB-8A96-393AFA242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23" y="2451370"/>
            <a:ext cx="7017441" cy="3598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 defTabSz="912813">
              <a:spcBef>
                <a:spcPts val="1000"/>
              </a:spcBef>
              <a:buClr>
                <a:srgbClr val="008BCB"/>
              </a:buClr>
              <a:buFont typeface="Wingdings" panose="05000000000000000000" pitchFamily="2" charset="2"/>
              <a:buChar char="§"/>
              <a:defRPr sz="24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−"/>
              <a:defRPr sz="20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None/>
            </a:pPr>
            <a:r>
              <a:rPr lang="en-US" altLang="en-US" sz="3200" b="1" dirty="0">
                <a:solidFill>
                  <a:schemeClr val="bg1"/>
                </a:solidFill>
                <a:latin typeface="Arial"/>
                <a:cs typeface="Arial"/>
              </a:rPr>
              <a:t>Governance deliverables to be produced</a:t>
            </a:r>
            <a:endParaRPr lang="en-GB" alt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ED0EB5-3242-45C8-9CA7-F5A741D158B7}"/>
              </a:ext>
            </a:extLst>
          </p:cNvPr>
          <p:cNvSpPr txBox="1"/>
          <p:nvPr/>
        </p:nvSpPr>
        <p:spPr>
          <a:xfrm>
            <a:off x="6774008" y="3707596"/>
            <a:ext cx="167795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1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396977-E2D6-608D-AD24-54F31C6A5E35}"/>
              </a:ext>
            </a:extLst>
          </p:cNvPr>
          <p:cNvSpPr txBox="1"/>
          <p:nvPr/>
        </p:nvSpPr>
        <p:spPr>
          <a:xfrm>
            <a:off x="9094304" y="4853608"/>
            <a:ext cx="2766391" cy="13914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EAFB96-1BD6-9857-5EE9-0D2626932727}"/>
              </a:ext>
            </a:extLst>
          </p:cNvPr>
          <p:cNvSpPr txBox="1"/>
          <p:nvPr/>
        </p:nvSpPr>
        <p:spPr>
          <a:xfrm>
            <a:off x="7371521" y="4770782"/>
            <a:ext cx="4588565" cy="17559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2A9EE8-5ED5-E0CA-7CF0-76EBCD22FBFB}"/>
              </a:ext>
            </a:extLst>
          </p:cNvPr>
          <p:cNvSpPr txBox="1"/>
          <p:nvPr/>
        </p:nvSpPr>
        <p:spPr>
          <a:xfrm>
            <a:off x="7454347" y="5019260"/>
            <a:ext cx="2743200" cy="4571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1365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CD925-CB01-D8CD-0F37-B57A1A441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Governance deliverables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BFFE62-1281-93F8-727F-7059A29C7D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CARS document</a:t>
            </a:r>
          </a:p>
          <a:p>
            <a:r>
              <a:rPr lang="it-IT" dirty="0"/>
              <a:t>Clause change summary (existing DMRB documents)</a:t>
            </a:r>
          </a:p>
          <a:p>
            <a:r>
              <a:rPr lang="it-IT" dirty="0"/>
              <a:t>Background commentary (new DMRB documents)</a:t>
            </a:r>
          </a:p>
          <a:p>
            <a:r>
              <a:rPr lang="it-IT" dirty="0"/>
              <a:t>Impact assessment report, including commercial impact assessment template (CIAT)</a:t>
            </a:r>
          </a:p>
          <a:p>
            <a:r>
              <a:rPr lang="it-IT" dirty="0"/>
              <a:t>Consultation report</a:t>
            </a:r>
          </a:p>
          <a:p>
            <a:r>
              <a:rPr lang="it-IT" dirty="0"/>
              <a:t>High level narrative document (for approvers and authorisers)</a:t>
            </a:r>
          </a:p>
        </p:txBody>
      </p:sp>
    </p:spTree>
    <p:extLst>
      <p:ext uri="{BB962C8B-B14F-4D97-AF65-F5344CB8AC3E}">
        <p14:creationId xmlns:p14="http://schemas.microsoft.com/office/powerpoint/2010/main" val="721219356"/>
      </p:ext>
    </p:extLst>
  </p:cSld>
  <p:clrMapOvr>
    <a:masterClrMapping/>
  </p:clrMapOvr>
  <p:transition spd="slow"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EA4C6B4-E158-4FCB-8A96-393AFA242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23" y="2451370"/>
            <a:ext cx="7017441" cy="3598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 defTabSz="912813">
              <a:spcBef>
                <a:spcPts val="1000"/>
              </a:spcBef>
              <a:buClr>
                <a:srgbClr val="008BCB"/>
              </a:buClr>
              <a:buFont typeface="Wingdings" panose="05000000000000000000" pitchFamily="2" charset="2"/>
              <a:buChar char="§"/>
              <a:defRPr sz="24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−"/>
              <a:defRPr sz="20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None/>
            </a:pPr>
            <a:r>
              <a:rPr lang="en-US" altLang="en-US" sz="3200" b="1" dirty="0">
                <a:solidFill>
                  <a:schemeClr val="bg1"/>
                </a:solidFill>
                <a:latin typeface="Arial"/>
                <a:cs typeface="Arial"/>
              </a:rPr>
              <a:t>Support provided</a:t>
            </a:r>
            <a:endParaRPr lang="en-GB" alt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ED0EB5-3242-45C8-9CA7-F5A741D158B7}"/>
              </a:ext>
            </a:extLst>
          </p:cNvPr>
          <p:cNvSpPr txBox="1"/>
          <p:nvPr/>
        </p:nvSpPr>
        <p:spPr>
          <a:xfrm>
            <a:off x="6774008" y="3707596"/>
            <a:ext cx="167795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1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396977-E2D6-608D-AD24-54F31C6A5E35}"/>
              </a:ext>
            </a:extLst>
          </p:cNvPr>
          <p:cNvSpPr txBox="1"/>
          <p:nvPr/>
        </p:nvSpPr>
        <p:spPr>
          <a:xfrm>
            <a:off x="9094304" y="4853608"/>
            <a:ext cx="2766391" cy="13914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EAFB96-1BD6-9857-5EE9-0D2626932727}"/>
              </a:ext>
            </a:extLst>
          </p:cNvPr>
          <p:cNvSpPr txBox="1"/>
          <p:nvPr/>
        </p:nvSpPr>
        <p:spPr>
          <a:xfrm>
            <a:off x="7371521" y="4770782"/>
            <a:ext cx="4588565" cy="17559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2A9EE8-5ED5-E0CA-7CF0-76EBCD22FBFB}"/>
              </a:ext>
            </a:extLst>
          </p:cNvPr>
          <p:cNvSpPr txBox="1"/>
          <p:nvPr/>
        </p:nvSpPr>
        <p:spPr>
          <a:xfrm>
            <a:off x="7454347" y="5019260"/>
            <a:ext cx="2743200" cy="4571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0324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9212F-1AD5-44FB-A9BA-519536163A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DMRB Support provided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0B44D-7868-418D-A9C6-51B88B443B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1610333"/>
            <a:ext cx="8339136" cy="4657117"/>
          </a:xfrm>
        </p:spPr>
        <p:txBody>
          <a:bodyPr>
            <a:normAutofit fontScale="92500" lnSpcReduction="10000"/>
          </a:bodyPr>
          <a:lstStyle/>
          <a:p>
            <a:r>
              <a:rPr lang="en-GB"/>
              <a:t>Weekly drop-in sessions on Tuesday (</a:t>
            </a:r>
            <a:r>
              <a:rPr lang="en-GB" i="1"/>
              <a:t>now covering consequential amendments to</a:t>
            </a:r>
            <a:r>
              <a:rPr lang="en-GB"/>
              <a:t>o)</a:t>
            </a:r>
          </a:p>
          <a:p>
            <a:r>
              <a:rPr lang="en-GB"/>
              <a:t>Content specialists’ Quality Reviews </a:t>
            </a:r>
          </a:p>
          <a:p>
            <a:pPr lvl="1"/>
            <a:r>
              <a:rPr lang="en-GB"/>
              <a:t>Automated checks incorporated into CARS</a:t>
            </a:r>
          </a:p>
          <a:p>
            <a:r>
              <a:rPr lang="en-GB"/>
              <a:t>Content reviewers assigned to specific documents to streamline delivery of compliant documents</a:t>
            </a:r>
          </a:p>
          <a:p>
            <a:r>
              <a:rPr lang="en-GB"/>
              <a:t>CIAT pre-checks</a:t>
            </a:r>
          </a:p>
          <a:p>
            <a:r>
              <a:rPr lang="en-GB"/>
              <a:t>MCHW &amp; DMRB Programme Management</a:t>
            </a:r>
          </a:p>
          <a:p>
            <a:endParaRPr lang="en-GB"/>
          </a:p>
          <a:p>
            <a:r>
              <a:rPr lang="en-GB"/>
              <a:t>Teams Channels</a:t>
            </a:r>
          </a:p>
          <a:p>
            <a:pPr lvl="1"/>
            <a:r>
              <a:rPr lang="en-GB">
                <a:hlinkClick r:id="rId3"/>
              </a:rPr>
              <a:t>DMRB and MCHW training materials and governance team</a:t>
            </a:r>
            <a:endParaRPr lang="en-GB"/>
          </a:p>
          <a:p>
            <a:pPr lvl="1"/>
            <a:r>
              <a:rPr lang="en-GB"/>
              <a:t>TSC chairs and secretaries knowledge sharing channel</a:t>
            </a:r>
          </a:p>
          <a:p>
            <a:pPr lvl="1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A11464-177B-497D-86FF-27393A38DF1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DFE9AD6B-DDEE-45A6-BB38-C497F6ABC075}"/>
              </a:ext>
            </a:extLst>
          </p:cNvPr>
          <p:cNvSpPr txBox="1">
            <a:spLocks/>
          </p:cNvSpPr>
          <p:nvPr/>
        </p:nvSpPr>
        <p:spPr>
          <a:xfrm>
            <a:off x="4724400" y="62674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FC011DB-4E85-4E85-8422-8C0DDFD361AA}" type="slidenum">
              <a:rPr lang="en-GB" smtClean="0"/>
              <a:pPr/>
              <a:t>33</a:t>
            </a:fld>
            <a:endParaRPr lang="en-GB"/>
          </a:p>
        </p:txBody>
      </p:sp>
      <p:sp>
        <p:nvSpPr>
          <p:cNvPr id="6" name="Right Brace 5">
            <a:extLst>
              <a:ext uri="{FF2B5EF4-FFF2-40B4-BE49-F238E27FC236}">
                <a16:creationId xmlns:a16="http://schemas.microsoft.com/office/drawing/2014/main" id="{3A066775-BAD4-49FC-A0F8-754BACC89E01}"/>
              </a:ext>
            </a:extLst>
          </p:cNvPr>
          <p:cNvSpPr/>
          <p:nvPr/>
        </p:nvSpPr>
        <p:spPr>
          <a:xfrm>
            <a:off x="8667750" y="1593099"/>
            <a:ext cx="419100" cy="2940801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025DB94-3FB5-46F6-99B3-2893E6B72705}"/>
              </a:ext>
            </a:extLst>
          </p:cNvPr>
          <p:cNvSpPr txBox="1"/>
          <p:nvPr/>
        </p:nvSpPr>
        <p:spPr>
          <a:xfrm>
            <a:off x="9099550" y="2771985"/>
            <a:ext cx="2959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To support authoring teams and help manage workload</a:t>
            </a:r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678A4947-8C3F-4F04-8571-69C88A1FE560}"/>
              </a:ext>
            </a:extLst>
          </p:cNvPr>
          <p:cNvSpPr/>
          <p:nvPr/>
        </p:nvSpPr>
        <p:spPr>
          <a:xfrm>
            <a:off x="8678698" y="5091945"/>
            <a:ext cx="419100" cy="800100"/>
          </a:xfrm>
          <a:prstGeom prst="rightBrac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8EBE541-A3E5-4B43-A440-1C6A8B1D73C4}"/>
              </a:ext>
            </a:extLst>
          </p:cNvPr>
          <p:cNvSpPr txBox="1"/>
          <p:nvPr/>
        </p:nvSpPr>
        <p:spPr>
          <a:xfrm>
            <a:off x="9099550" y="5243078"/>
            <a:ext cx="2959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To share updates</a:t>
            </a:r>
          </a:p>
        </p:txBody>
      </p:sp>
    </p:spTree>
    <p:extLst>
      <p:ext uri="{BB962C8B-B14F-4D97-AF65-F5344CB8AC3E}">
        <p14:creationId xmlns:p14="http://schemas.microsoft.com/office/powerpoint/2010/main" val="1352899226"/>
      </p:ext>
    </p:extLst>
  </p:cSld>
  <p:clrMapOvr>
    <a:masterClrMapping/>
  </p:clrMapOvr>
  <p:transition spd="slow">
    <p:wipe dir="r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945FF-B968-D9C4-FECA-827E1D24AE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Outcome of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3E7CDB-718A-490C-8054-79DC35CAB4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dirty="0"/>
              <a:t>Understand the necessity of </a:t>
            </a:r>
            <a:r>
              <a:rPr lang="en-US" dirty="0"/>
              <a:t>establishing clear links between DMRB, </a:t>
            </a:r>
            <a:r>
              <a:rPr lang="en-US" dirty="0" err="1"/>
              <a:t>IfS</a:t>
            </a:r>
            <a:r>
              <a:rPr lang="en-US" dirty="0"/>
              <a:t> and WSR</a:t>
            </a:r>
            <a:endParaRPr lang="en-GB" dirty="0"/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Understand the high-level principles for </a:t>
            </a:r>
            <a:r>
              <a:rPr lang="en-GB" dirty="0"/>
              <a:t>drafting DMRB consequential amendments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Understand the specific drafting rules for </a:t>
            </a:r>
            <a:r>
              <a:rPr lang="en-GB" dirty="0"/>
              <a:t>drafting DMRB consequential amendments</a:t>
            </a:r>
            <a:r>
              <a:rPr lang="en-GB" sz="2400" dirty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Know key deadlines for finalising the documents, including </a:t>
            </a:r>
            <a:r>
              <a:rPr lang="en-GB" dirty="0"/>
              <a:t>governance deliverables</a:t>
            </a:r>
            <a:r>
              <a:rPr lang="en-GB" sz="2400" dirty="0"/>
              <a:t>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GB" sz="2400" dirty="0"/>
              <a:t>Be ready to update the DMRB documents following the rules presented today.</a:t>
            </a:r>
          </a:p>
        </p:txBody>
      </p:sp>
    </p:spTree>
    <p:extLst>
      <p:ext uri="{BB962C8B-B14F-4D97-AF65-F5344CB8AC3E}">
        <p14:creationId xmlns:p14="http://schemas.microsoft.com/office/powerpoint/2010/main" val="390859305"/>
      </p:ext>
    </p:extLst>
  </p:cSld>
  <p:clrMapOvr>
    <a:masterClrMapping/>
  </p:clrMapOvr>
  <p:transition spd="slow">
    <p:wipe dir="r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D2D3B-6798-00C4-9941-972B16EE4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Menti</a:t>
            </a:r>
            <a:r>
              <a:rPr lang="it-IT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94112-3E29-2B74-2DED-3D3984C42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>
                <a:hlinkClick r:id="rId2"/>
              </a:rPr>
              <a:t>https://www.menti.com/blnd1gxt3dks</a:t>
            </a:r>
            <a:r>
              <a:rPr lang="it-IT" dirty="0"/>
              <a:t> 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>
                <a:hlinkClick r:id="rId2"/>
              </a:rPr>
              <a:t>www.menti.com </a:t>
            </a:r>
            <a:endParaRPr lang="it-IT" dirty="0"/>
          </a:p>
          <a:p>
            <a:r>
              <a:rPr lang="it-IT" dirty="0"/>
              <a:t>Code: 9717 4812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09F9F2-8A8D-D75F-A6CF-ACD9D72DE45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23155" y="1308100"/>
            <a:ext cx="2721829" cy="2717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5699733"/>
      </p:ext>
    </p:extLst>
  </p:cSld>
  <p:clrMapOvr>
    <a:masterClrMapping/>
  </p:clrMapOvr>
  <p:transition spd="slow">
    <p:wipe dir="r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9F06B-A1CB-BB24-E3BF-A3955DDAB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Q&amp;A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0F1F0A-F423-A0A3-0661-8D146BAC98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2935900"/>
      </p:ext>
    </p:extLst>
  </p:cSld>
  <p:clrMapOvr>
    <a:masterClrMapping/>
  </p:clrMapOvr>
  <p:transition spd="slow"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F4AC0-AD9E-BE08-ADD2-75BCA7E823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079FEE-90E8-6E62-EF8B-BED6AB104D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 algn="ctr">
              <a:buNone/>
            </a:pPr>
            <a:r>
              <a:rPr lang="it-IT" dirty="0"/>
              <a:t>Thank you for your attention</a:t>
            </a:r>
          </a:p>
        </p:txBody>
      </p:sp>
    </p:spTree>
    <p:extLst>
      <p:ext uri="{BB962C8B-B14F-4D97-AF65-F5344CB8AC3E}">
        <p14:creationId xmlns:p14="http://schemas.microsoft.com/office/powerpoint/2010/main" val="641355722"/>
      </p:ext>
    </p:extLst>
  </p:cSld>
  <p:clrMapOvr>
    <a:masterClrMapping/>
  </p:clrMapOvr>
  <p:transition spd="slow"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A86EAD5F-909D-C595-DE83-E83C89FCC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BEE4D5F-BB38-DE11-84CD-01A2647C02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1351134"/>
          </a:xfrm>
          <a:prstGeom prst="rect">
            <a:avLst/>
          </a:prstGeom>
        </p:spPr>
      </p:pic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987B8FF-45CE-1B86-1DBE-39DD3FE51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05" y="1457934"/>
            <a:ext cx="11448633" cy="4492016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Winter travel by public transport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B34421-D66C-EAEE-55C3-E7AC89371128}"/>
              </a:ext>
            </a:extLst>
          </p:cNvPr>
          <p:cNvSpPr/>
          <p:nvPr/>
        </p:nvSpPr>
        <p:spPr>
          <a:xfrm>
            <a:off x="550862" y="2281187"/>
            <a:ext cx="3474720" cy="35035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Immediately before travel, check the following: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-87313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Weather forecasts and warnings</a:t>
            </a:r>
          </a:p>
          <a:p>
            <a:pPr marL="87313" indent="-87313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Public transport operator/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organisation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websites/apps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(ScotRail, National Rail, Trainline, LNER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87313" indent="-87313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Contact colleagues, clients and third parties about travel and weather conditions at your destination</a:t>
            </a:r>
          </a:p>
          <a:p>
            <a:pPr marL="87313" indent="-87313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If at all in doubt, ‘do not proceed’</a:t>
            </a:r>
            <a:endParaRPr lang="it-IT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215E16F-D996-B727-5DBE-F663BF42A39C}"/>
              </a:ext>
            </a:extLst>
          </p:cNvPr>
          <p:cNvSpPr/>
          <p:nvPr/>
        </p:nvSpPr>
        <p:spPr>
          <a:xfrm>
            <a:off x="4383814" y="2281187"/>
            <a:ext cx="3474720" cy="35035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 for what could go wrong</a:t>
            </a:r>
          </a:p>
          <a:p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-87313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Firstly, do you need to travel? Can the journey be avoided by holding meetings via MS Teams etc. </a:t>
            </a:r>
          </a:p>
          <a:p>
            <a:pPr marL="87313" indent="-87313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If you do need to travel, plan your route, schedule and book your tickets well in advance. Check times of last buses/trains so you don't get stranded</a:t>
            </a:r>
          </a:p>
          <a:p>
            <a:pPr marL="87313" indent="-87313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If you are travelling alone, assign a travel buddy so someone always knows where you are and can raise the alarm if you do not check-in. </a:t>
            </a:r>
            <a:endParaRPr lang="it-IT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3759042-BF56-A109-3C47-DDBF4A4D8DCE}"/>
              </a:ext>
            </a:extLst>
          </p:cNvPr>
          <p:cNvSpPr/>
          <p:nvPr/>
        </p:nvSpPr>
        <p:spPr>
          <a:xfrm>
            <a:off x="8299692" y="2281187"/>
            <a:ext cx="3474720" cy="350359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would you do if you missed the last bus/train</a:t>
            </a:r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-87313"/>
            <a:endParaRPr 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87313" indent="-87313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How would you keep safe, arrange overnight accommodation/onward travel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87313" indent="-87313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What contact information might you need to take with you?</a:t>
            </a:r>
          </a:p>
          <a:p>
            <a:pPr marL="87313" indent="-87313"/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What would you need if you found yourself stranded overnight e.g. extra prescription medication, mobile phone charger, extra change of clothes, toiletries </a:t>
            </a:r>
            <a:r>
              <a:rPr lang="en-US" sz="1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it-IT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5996919"/>
      </p:ext>
    </p:extLst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EA4C6B4-E158-4FCB-8A96-393AFA242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23" y="2087218"/>
            <a:ext cx="7017441" cy="39625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 defTabSz="912813">
              <a:spcBef>
                <a:spcPts val="1000"/>
              </a:spcBef>
              <a:buClr>
                <a:srgbClr val="008BCB"/>
              </a:buClr>
              <a:buFont typeface="Wingdings" panose="05000000000000000000" pitchFamily="2" charset="2"/>
              <a:buChar char="§"/>
              <a:defRPr sz="24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−"/>
              <a:defRPr sz="20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None/>
            </a:pPr>
            <a:r>
              <a:rPr lang="en-US" altLang="en-US" sz="3200" b="1" dirty="0">
                <a:solidFill>
                  <a:schemeClr val="bg1"/>
                </a:solidFill>
                <a:latin typeface="Arial"/>
                <a:cs typeface="Arial"/>
              </a:rPr>
              <a:t>What we are trying to achieve from a final user / designer perspective</a:t>
            </a:r>
            <a:endParaRPr lang="en-GB" alt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ED0EB5-3242-45C8-9CA7-F5A741D158B7}"/>
              </a:ext>
            </a:extLst>
          </p:cNvPr>
          <p:cNvSpPr txBox="1"/>
          <p:nvPr/>
        </p:nvSpPr>
        <p:spPr>
          <a:xfrm>
            <a:off x="6774008" y="3707596"/>
            <a:ext cx="167795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1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396977-E2D6-608D-AD24-54F31C6A5E35}"/>
              </a:ext>
            </a:extLst>
          </p:cNvPr>
          <p:cNvSpPr txBox="1"/>
          <p:nvPr/>
        </p:nvSpPr>
        <p:spPr>
          <a:xfrm>
            <a:off x="9094304" y="4853608"/>
            <a:ext cx="2766391" cy="13914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EAFB96-1BD6-9857-5EE9-0D2626932727}"/>
              </a:ext>
            </a:extLst>
          </p:cNvPr>
          <p:cNvSpPr txBox="1"/>
          <p:nvPr/>
        </p:nvSpPr>
        <p:spPr>
          <a:xfrm>
            <a:off x="7371521" y="4770782"/>
            <a:ext cx="4588565" cy="17559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2A9EE8-5ED5-E0CA-7CF0-76EBCD22FBFB}"/>
              </a:ext>
            </a:extLst>
          </p:cNvPr>
          <p:cNvSpPr txBox="1"/>
          <p:nvPr/>
        </p:nvSpPr>
        <p:spPr>
          <a:xfrm>
            <a:off x="7454347" y="5019260"/>
            <a:ext cx="2743200" cy="4571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87704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3DFF6-4852-00D8-6AEF-5D0B31F60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What we are trying to achieve from a final user / designer perspective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2388E-16D8-1888-497E-765BB06AA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4" y="1457934"/>
            <a:ext cx="10994592" cy="4492016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it-IT" dirty="0"/>
              <a:t>Providing clear requirements and advice </a:t>
            </a:r>
            <a:r>
              <a:rPr lang="en-US" dirty="0"/>
              <a:t>for where the designer has a choice to make. </a:t>
            </a:r>
          </a:p>
          <a:p>
            <a:pPr marL="804863" lvl="1" indent="-357188"/>
            <a:r>
              <a:rPr lang="en-US" sz="1600" dirty="0"/>
              <a:t>Where there is a design decision to be made, we want to clarify how we expect our supply chain to make that decision to meet our requirements for the outcome that we want. </a:t>
            </a:r>
          </a:p>
          <a:p>
            <a:pPr marL="804863" lvl="1" indent="-357188"/>
            <a:r>
              <a:rPr lang="en-US" sz="1600" dirty="0"/>
              <a:t>Inform how the designer sets values, classes, levels etc. appropriate to the design outcome.</a:t>
            </a:r>
          </a:p>
          <a:p>
            <a:pPr marL="457200" lvl="1" indent="-457200">
              <a:spcBef>
                <a:spcPts val="1000"/>
              </a:spcBef>
              <a:buFont typeface="+mj-lt"/>
              <a:buAutoNum type="arabicPeriod" startAt="2"/>
            </a:pPr>
            <a:r>
              <a:rPr lang="en-US" sz="2400" dirty="0"/>
              <a:t>Providing requirements and advice which apply to designers in general regardless who assumes this role by focusing on design outcomes rather than contractual arrangements. </a:t>
            </a:r>
          </a:p>
          <a:p>
            <a:pPr marL="804863" lvl="1" indent="-357188"/>
            <a:r>
              <a:rPr lang="en-US" sz="1600" dirty="0"/>
              <a:t>I.e. it does not matter if it is contractor or third-party design.</a:t>
            </a:r>
          </a:p>
          <a:p>
            <a:pPr marL="457200" lvl="1" indent="-457200">
              <a:spcBef>
                <a:spcPts val="1000"/>
              </a:spcBef>
              <a:buFont typeface="+mj-lt"/>
              <a:buAutoNum type="arabicPeriod" startAt="3"/>
            </a:pPr>
            <a:r>
              <a:rPr lang="en-US" sz="2400" dirty="0"/>
              <a:t>Establishing clear links between:</a:t>
            </a:r>
          </a:p>
          <a:p>
            <a:pPr marL="447675" lvl="2" indent="0">
              <a:spcBef>
                <a:spcPts val="1000"/>
              </a:spcBef>
              <a:buNone/>
            </a:pPr>
            <a:r>
              <a:rPr lang="en-GB" sz="1700" b="1" dirty="0"/>
              <a:t>National and EU standards </a:t>
            </a:r>
            <a:r>
              <a:rPr lang="en-GB" sz="1700" b="1" dirty="0">
                <a:sym typeface="Wingdings" panose="05000000000000000000" pitchFamily="2" charset="2"/>
              </a:rPr>
              <a:t></a:t>
            </a:r>
            <a:r>
              <a:rPr lang="en-GB" sz="1700" b="1" dirty="0"/>
              <a:t> DMRB </a:t>
            </a:r>
            <a:r>
              <a:rPr lang="en-GB" sz="1700" b="1" dirty="0">
                <a:sym typeface="Wingdings" panose="05000000000000000000" pitchFamily="2" charset="2"/>
              </a:rPr>
              <a:t></a:t>
            </a:r>
            <a:r>
              <a:rPr lang="en-GB" sz="1700" b="1" dirty="0"/>
              <a:t> Design decisions (not roles) </a:t>
            </a:r>
            <a:r>
              <a:rPr lang="en-GB" sz="1700" b="1" dirty="0">
                <a:sym typeface="Wingdings" panose="05000000000000000000" pitchFamily="2" charset="2"/>
              </a:rPr>
              <a:t> </a:t>
            </a:r>
            <a:r>
              <a:rPr lang="en-GB" sz="1700" b="1" dirty="0"/>
              <a:t>Design outputs </a:t>
            </a:r>
            <a:r>
              <a:rPr lang="en-GB" sz="1700" b="1" dirty="0">
                <a:sym typeface="Wingdings" panose="05000000000000000000" pitchFamily="2" charset="2"/>
              </a:rPr>
              <a:t></a:t>
            </a:r>
            <a:r>
              <a:rPr lang="en-GB" sz="1700" b="1" dirty="0"/>
              <a:t> IFS </a:t>
            </a:r>
            <a:r>
              <a:rPr lang="en-GB" sz="1700" b="1" dirty="0">
                <a:sym typeface="Wingdings" panose="05000000000000000000" pitchFamily="2" charset="2"/>
              </a:rPr>
              <a:t> </a:t>
            </a:r>
            <a:r>
              <a:rPr lang="en-GB" sz="1700" b="1" dirty="0"/>
              <a:t>WSR </a:t>
            </a:r>
            <a:endParaRPr lang="en-US" sz="1700" b="1" dirty="0"/>
          </a:p>
          <a:p>
            <a:pPr marL="447675" lvl="1" indent="0">
              <a:buNone/>
            </a:pPr>
            <a:r>
              <a:rPr lang="en-US" sz="1600" dirty="0"/>
              <a:t>The ultimate goal is to achieve a thread of information running through our documents using consistent topics and terminology, including our criteria for the design decisions and the communication of those decisions to the constructor.</a:t>
            </a:r>
          </a:p>
        </p:txBody>
      </p:sp>
    </p:spTree>
    <p:extLst>
      <p:ext uri="{BB962C8B-B14F-4D97-AF65-F5344CB8AC3E}">
        <p14:creationId xmlns:p14="http://schemas.microsoft.com/office/powerpoint/2010/main" val="335658407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13DFF6-4852-00D8-6AEF-5D0B31F60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What we do </a:t>
            </a:r>
            <a:r>
              <a:rPr lang="en-GB" u="sng" dirty="0">
                <a:solidFill>
                  <a:schemeClr val="accent1">
                    <a:lumMod val="75000"/>
                  </a:schemeClr>
                </a:solidFill>
              </a:rPr>
              <a:t>not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want</a:t>
            </a:r>
            <a:endParaRPr lang="it-I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A2388E-16D8-1888-497E-765BB06AA3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54000" lvl="1" indent="-2540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A list that just repeats the specifier instructions</a:t>
            </a:r>
          </a:p>
          <a:p>
            <a:pPr marL="254000" lvl="1" indent="-2540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latin typeface="Arial"/>
                <a:cs typeface="Arial"/>
              </a:rPr>
              <a:t>A list that just repeats sections of external standards, e.g. Annex ZAs</a:t>
            </a:r>
          </a:p>
          <a:p>
            <a:pPr marL="254000" lvl="1" indent="-2540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References to specific WSRs, which may change</a:t>
            </a:r>
          </a:p>
          <a:p>
            <a:pPr marL="254000" lvl="1" indent="-2540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400" dirty="0">
                <a:latin typeface="Arial"/>
                <a:cs typeface="Arial"/>
              </a:rPr>
              <a:t>No </a:t>
            </a:r>
            <a:r>
              <a:rPr lang="en-US" sz="2400" dirty="0">
                <a:solidFill>
                  <a:srgbClr val="FF0000"/>
                </a:solidFill>
                <a:highlight>
                  <a:srgbClr val="FFFF00"/>
                </a:highlight>
                <a:latin typeface="Arial"/>
                <a:cs typeface="Arial"/>
              </a:rPr>
              <a:t>advice </a:t>
            </a:r>
            <a:r>
              <a:rPr lang="en-US" sz="2400" dirty="0">
                <a:latin typeface="Arial"/>
                <a:cs typeface="Arial"/>
              </a:rPr>
              <a:t>on how to make a design decision</a:t>
            </a:r>
          </a:p>
          <a:p>
            <a:pPr marL="254000" lvl="1" indent="-254000">
              <a:spcBef>
                <a:spcPts val="1000"/>
              </a:spcBef>
              <a:buFont typeface="Wingdings" panose="05000000000000000000" pitchFamily="2" charset="2"/>
              <a:buChar char="§"/>
            </a:pPr>
            <a:r>
              <a:rPr lang="en-US" sz="2400" dirty="0"/>
              <a:t>No criteria for design outcomes 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2364764610"/>
      </p:ext>
    </p:extLst>
  </p:cSld>
  <p:clrMapOvr>
    <a:masterClrMapping/>
  </p:clrMapOvr>
  <p:transition spd="slow">
    <p:wipe dir="r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19BBD3-37E0-DEE7-4FC5-9AC048E2D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chemeClr val="accent1">
                    <a:lumMod val="75000"/>
                  </a:schemeClr>
                </a:solidFill>
              </a:rPr>
              <a:t>Manual for Development of Documents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3FEE7C-86E6-1900-F99E-38C768DEB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The drafting rules in MDD Part 3, v.6.4 shall apply. </a:t>
            </a:r>
          </a:p>
        </p:txBody>
      </p:sp>
    </p:spTree>
    <p:extLst>
      <p:ext uri="{BB962C8B-B14F-4D97-AF65-F5344CB8AC3E}">
        <p14:creationId xmlns:p14="http://schemas.microsoft.com/office/powerpoint/2010/main" val="1345286239"/>
      </p:ext>
    </p:extLst>
  </p:cSld>
  <p:clrMapOvr>
    <a:masterClrMapping/>
  </p:clrMapOvr>
  <p:transition spd="slow">
    <p:wipe dir="r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6EA4C6B4-E158-4FCB-8A96-393AFA2423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223" y="2451370"/>
            <a:ext cx="7017441" cy="3598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40" tIns="45720" rIns="91440" bIns="45720" anchor="t"/>
          <a:lstStyle>
            <a:lvl1pPr defTabSz="912813">
              <a:spcBef>
                <a:spcPts val="1000"/>
              </a:spcBef>
              <a:buClr>
                <a:srgbClr val="008BCB"/>
              </a:buClr>
              <a:buFont typeface="Wingdings" panose="05000000000000000000" pitchFamily="2" charset="2"/>
              <a:buChar char="§"/>
              <a:defRPr sz="24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912813"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−"/>
              <a:defRPr sz="20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912813"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912813">
              <a:lnSpc>
                <a:spcPct val="90000"/>
              </a:lnSpc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912813">
              <a:lnSpc>
                <a:spcPct val="90000"/>
              </a:lnSpc>
              <a:spcBef>
                <a:spcPts val="500"/>
              </a:spcBef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912813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008BCB"/>
              </a:buClr>
              <a:buFont typeface="Arial" panose="020B0604020202020204" pitchFamily="34" charset="0"/>
              <a:buChar char="•"/>
              <a:defRPr sz="1600">
                <a:solidFill>
                  <a:srgbClr val="4A4A4A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None/>
            </a:pPr>
            <a:r>
              <a:rPr lang="en-US" altLang="en-US" sz="3200" b="1" dirty="0">
                <a:solidFill>
                  <a:schemeClr val="bg1"/>
                </a:solidFill>
                <a:latin typeface="Arial"/>
                <a:cs typeface="Arial"/>
              </a:rPr>
              <a:t>Specific drafting rules</a:t>
            </a:r>
            <a:endParaRPr lang="en-GB" altLang="en-US" sz="1400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2ED0EB5-3242-45C8-9CA7-F5A741D158B7}"/>
              </a:ext>
            </a:extLst>
          </p:cNvPr>
          <p:cNvSpPr txBox="1"/>
          <p:nvPr/>
        </p:nvSpPr>
        <p:spPr>
          <a:xfrm>
            <a:off x="6774008" y="3707596"/>
            <a:ext cx="1677956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endParaRPr lang="en-GB" sz="1400" dirty="0">
              <a:solidFill>
                <a:schemeClr val="bg1"/>
              </a:solidFill>
              <a:cs typeface="Calibri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D396977-E2D6-608D-AD24-54F31C6A5E35}"/>
              </a:ext>
            </a:extLst>
          </p:cNvPr>
          <p:cNvSpPr txBox="1"/>
          <p:nvPr/>
        </p:nvSpPr>
        <p:spPr>
          <a:xfrm>
            <a:off x="9094304" y="4853608"/>
            <a:ext cx="2766391" cy="13914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EAFB96-1BD6-9857-5EE9-0D2626932727}"/>
              </a:ext>
            </a:extLst>
          </p:cNvPr>
          <p:cNvSpPr txBox="1"/>
          <p:nvPr/>
        </p:nvSpPr>
        <p:spPr>
          <a:xfrm>
            <a:off x="7371521" y="4770782"/>
            <a:ext cx="4588565" cy="175591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42A9EE8-5ED5-E0CA-7CF0-76EBCD22FBFB}"/>
              </a:ext>
            </a:extLst>
          </p:cNvPr>
          <p:cNvSpPr txBox="1"/>
          <p:nvPr/>
        </p:nvSpPr>
        <p:spPr>
          <a:xfrm>
            <a:off x="7454347" y="5019260"/>
            <a:ext cx="2743200" cy="4571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1467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SLC 2018 templat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55ECB0D448C9B479F609A02C9E4DF37" ma:contentTypeVersion="17" ma:contentTypeDescription="Create a new document." ma:contentTypeScope="" ma:versionID="e006abf383a220016976d9a416bf4d33">
  <xsd:schema xmlns:xsd="http://www.w3.org/2001/XMLSchema" xmlns:xs="http://www.w3.org/2001/XMLSchema" xmlns:p="http://schemas.microsoft.com/office/2006/metadata/properties" xmlns:ns2="e81b47f3-8f1a-40ae-8593-2fea7cdada71" xmlns:ns3="26536d6c-4ada-4300-acb8-1ec2d26cdf9d" targetNamespace="http://schemas.microsoft.com/office/2006/metadata/properties" ma:root="true" ma:fieldsID="4eb5f97c66c39c755b22d433fc4d44a1" ns2:_="" ns3:_="">
    <xsd:import namespace="e81b47f3-8f1a-40ae-8593-2fea7cdada71"/>
    <xsd:import namespace="26536d6c-4ada-4300-acb8-1ec2d26cdf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1b47f3-8f1a-40ae-8593-2fea7cdada7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5567d180-5b44-4465-808b-e934f4346a5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536d6c-4ada-4300-acb8-1ec2d26cdf9d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9ec6616a-736d-4d50-b572-f0d05c3ad53f}" ma:internalName="TaxCatchAll" ma:showField="CatchAllData" ma:web="26536d6c-4ada-4300-acb8-1ec2d26cd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26536d6c-4ada-4300-acb8-1ec2d26cdf9d">
      <UserInfo>
        <DisplayName>Davis, Matthew</DisplayName>
        <AccountId>21</AccountId>
        <AccountType/>
      </UserInfo>
      <UserInfo>
        <DisplayName>Sullivan, Aaron</DisplayName>
        <AccountId>35</AccountId>
        <AccountType/>
      </UserInfo>
      <UserInfo>
        <DisplayName>Kimball, Brian</DisplayName>
        <AccountId>23</AccountId>
        <AccountType/>
      </UserInfo>
      <UserInfo>
        <DisplayName>SharingLinks.cc2723d3-5773-4e44-b8d3-f69bc1980e7f.Flexible.644e1d65-d184-4830-a27c-8d0e346712a8</DisplayName>
        <AccountId>85</AccountId>
        <AccountType/>
      </UserInfo>
      <UserInfo>
        <DisplayName>Twyman, Craig</DisplayName>
        <AccountId>91</AccountId>
        <AccountType/>
      </UserInfo>
      <UserInfo>
        <DisplayName>SharingLinks.d87bd09e-8712-49f4-9d93-d995821b399e.Flexible.6a588b84-bca1-47d4-8ee7-39ce9ac09bee</DisplayName>
        <AccountId>128</AccountId>
        <AccountType/>
      </UserInfo>
      <UserInfo>
        <DisplayName>Angelino, Mariapia</DisplayName>
        <AccountId>16</AccountId>
        <AccountType/>
      </UserInfo>
    </SharedWithUsers>
    <lcf76f155ced4ddcb4097134ff3c332f xmlns="e81b47f3-8f1a-40ae-8593-2fea7cdada71">
      <Terms xmlns="http://schemas.microsoft.com/office/infopath/2007/PartnerControls"/>
    </lcf76f155ced4ddcb4097134ff3c332f>
    <TaxCatchAll xmlns="26536d6c-4ada-4300-acb8-1ec2d26cdf9d" xsi:nil="true"/>
  </documentManagement>
</p:properties>
</file>

<file path=customXml/itemProps1.xml><?xml version="1.0" encoding="utf-8"?>
<ds:datastoreItem xmlns:ds="http://schemas.openxmlformats.org/officeDocument/2006/customXml" ds:itemID="{C9BFE502-2DD9-4466-934B-79D1EDF7E26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58D6DD-8D4B-4FD0-A5E0-7D40D31D755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81b47f3-8f1a-40ae-8593-2fea7cdada71"/>
    <ds:schemaRef ds:uri="26536d6c-4ada-4300-acb8-1ec2d26cdf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FA1C278-43A9-43DC-ADE2-389F272F22F2}">
  <ds:schemaRefs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26536d6c-4ada-4300-acb8-1ec2d26cdf9d"/>
    <ds:schemaRef ds:uri="e81b47f3-8f1a-40ae-8593-2fea7cdada71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965</TotalTime>
  <Words>2925</Words>
  <Application>Microsoft Office PowerPoint</Application>
  <PresentationFormat>Widescreen</PresentationFormat>
  <Paragraphs>314</Paragraphs>
  <Slides>37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Arial</vt:lpstr>
      <vt:lpstr>Calibri</vt:lpstr>
      <vt:lpstr>Wingdings</vt:lpstr>
      <vt:lpstr>SLC 2018 template</vt:lpstr>
      <vt:lpstr>PowerPoint Presentation</vt:lpstr>
      <vt:lpstr>Objectives of today</vt:lpstr>
      <vt:lpstr>Outcome of today</vt:lpstr>
      <vt:lpstr>PowerPoint Presentation</vt:lpstr>
      <vt:lpstr>PowerPoint Presentation</vt:lpstr>
      <vt:lpstr>What we are trying to achieve from a final user / designer perspective</vt:lpstr>
      <vt:lpstr>What we do not want</vt:lpstr>
      <vt:lpstr>Manual for Development of Documents</vt:lpstr>
      <vt:lpstr>PowerPoint Presentation</vt:lpstr>
      <vt:lpstr>Specific drafting rules</vt:lpstr>
      <vt:lpstr>1. Verb forms</vt:lpstr>
      <vt:lpstr>2. Consistent topics and terminology </vt:lpstr>
      <vt:lpstr>Example of consistent topics and terminology </vt:lpstr>
      <vt:lpstr>3. Redrafting of advisory text </vt:lpstr>
      <vt:lpstr>4. Clause neutrality </vt:lpstr>
      <vt:lpstr>Examples of clause neutrality </vt:lpstr>
      <vt:lpstr>5. Cross references (1/2) </vt:lpstr>
      <vt:lpstr>5. Cross references (2/2) </vt:lpstr>
      <vt:lpstr>6. Clarity of design outputs </vt:lpstr>
      <vt:lpstr>Example of ambiguous requirements</vt:lpstr>
      <vt:lpstr>Example of presentation of flow of information</vt:lpstr>
      <vt:lpstr>Example of presentation of flow of information</vt:lpstr>
      <vt:lpstr>Text – not just lists</vt:lpstr>
      <vt:lpstr>Text – not just lists</vt:lpstr>
      <vt:lpstr>7. Performance and method requirements </vt:lpstr>
      <vt:lpstr>8. Document location based on the audience </vt:lpstr>
      <vt:lpstr>Specific drafting rules</vt:lpstr>
      <vt:lpstr>PowerPoint Presentation</vt:lpstr>
      <vt:lpstr>Key programme dates </vt:lpstr>
      <vt:lpstr>PowerPoint Presentation</vt:lpstr>
      <vt:lpstr>Governance deliverables </vt:lpstr>
      <vt:lpstr>PowerPoint Presentation</vt:lpstr>
      <vt:lpstr>DMRB Support provided</vt:lpstr>
      <vt:lpstr>Outcome of today</vt:lpstr>
      <vt:lpstr>Menti </vt:lpstr>
      <vt:lpstr>Q&amp;A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Rebecca Ansell</dc:creator>
  <cp:lastModifiedBy>Rebecca Ansell</cp:lastModifiedBy>
  <cp:revision>23</cp:revision>
  <dcterms:created xsi:type="dcterms:W3CDTF">2018-05-18T12:46:23Z</dcterms:created>
  <dcterms:modified xsi:type="dcterms:W3CDTF">2023-11-29T07:15:16Z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0x010100D55ECB0D448C9B479F609A02C9E4DF37</vt:lpwstr>
  </property>
  <property fmtid="{D5CDD505-2E9C-101B-9397-08002B2CF9AE}" pid="3" name="MediaServiceImageTags">
    <vt:lpwstr/>
  </property>
</Properties>
</file>